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61" r:id="rId2"/>
    <p:sldId id="263" r:id="rId3"/>
    <p:sldId id="256" r:id="rId4"/>
    <p:sldId id="257" r:id="rId5"/>
    <p:sldId id="258" r:id="rId6"/>
    <p:sldId id="264" r:id="rId7"/>
    <p:sldId id="265" r:id="rId8"/>
    <p:sldId id="266" r:id="rId9"/>
    <p:sldId id="268" r:id="rId10"/>
    <p:sldId id="269" r:id="rId11"/>
    <p:sldId id="267" r:id="rId12"/>
  </p:sldIdLst>
  <p:sldSz cx="6858000" cy="9144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8" d="100"/>
          <a:sy n="58" d="100"/>
        </p:scale>
        <p:origin x="2299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77042-AF57-41BF-9CCD-488A159AF3DF}" type="datetimeFigureOut">
              <a:rPr lang="ru-RU" smtClean="0"/>
              <a:t>13.03.2026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8D2668-9313-4859-952D-1C67718444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76506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77042-AF57-41BF-9CCD-488A159AF3DF}" type="datetimeFigureOut">
              <a:rPr lang="ru-RU" smtClean="0"/>
              <a:t>13.03.2026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8D2668-9313-4859-952D-1C67718444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32503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77042-AF57-41BF-9CCD-488A159AF3DF}" type="datetimeFigureOut">
              <a:rPr lang="ru-RU" smtClean="0"/>
              <a:t>13.03.2026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8D2668-9313-4859-952D-1C67718444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17449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77042-AF57-41BF-9CCD-488A159AF3DF}" type="datetimeFigureOut">
              <a:rPr lang="ru-RU" smtClean="0"/>
              <a:t>13.03.2026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8D2668-9313-4859-952D-1C67718444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86391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77042-AF57-41BF-9CCD-488A159AF3DF}" type="datetimeFigureOut">
              <a:rPr lang="ru-RU" smtClean="0"/>
              <a:t>13.03.2026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8D2668-9313-4859-952D-1C67718444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04916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77042-AF57-41BF-9CCD-488A159AF3DF}" type="datetimeFigureOut">
              <a:rPr lang="ru-RU" smtClean="0"/>
              <a:t>13.03.2026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8D2668-9313-4859-952D-1C67718444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01227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77042-AF57-41BF-9CCD-488A159AF3DF}" type="datetimeFigureOut">
              <a:rPr lang="ru-RU" smtClean="0"/>
              <a:t>13.03.2026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8D2668-9313-4859-952D-1C67718444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55351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77042-AF57-41BF-9CCD-488A159AF3DF}" type="datetimeFigureOut">
              <a:rPr lang="ru-RU" smtClean="0"/>
              <a:t>13.03.2026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8D2668-9313-4859-952D-1C67718444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37128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77042-AF57-41BF-9CCD-488A159AF3DF}" type="datetimeFigureOut">
              <a:rPr lang="ru-RU" smtClean="0"/>
              <a:t>13.03.2026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8D2668-9313-4859-952D-1C67718444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84148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77042-AF57-41BF-9CCD-488A159AF3DF}" type="datetimeFigureOut">
              <a:rPr lang="ru-RU" smtClean="0"/>
              <a:t>13.03.2026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8D2668-9313-4859-952D-1C67718444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93331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77042-AF57-41BF-9CCD-488A159AF3DF}" type="datetimeFigureOut">
              <a:rPr lang="ru-RU" smtClean="0"/>
              <a:t>13.03.2026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8D2668-9313-4859-952D-1C67718444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40136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B77042-AF57-41BF-9CCD-488A159AF3DF}" type="datetimeFigureOut">
              <a:rPr lang="ru-RU" smtClean="0"/>
              <a:t>13.03.2026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8D2668-9313-4859-952D-1C677184449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00997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://gran-stroi.ru/gost/sp_54_13330_2011_.php" TargetMode="Externa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65;p14"/>
          <p:cNvPicPr preferRelativeResize="0"/>
          <p:nvPr/>
        </p:nvPicPr>
        <p:blipFill rotWithShape="1">
          <a:blip r:embed="rId2">
            <a:alphaModFix/>
          </a:blip>
          <a:srcRect l="1" r="1438" b="4595"/>
          <a:stretch/>
        </p:blipFill>
        <p:spPr>
          <a:xfrm>
            <a:off x="42225" y="48037"/>
            <a:ext cx="6858000" cy="914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17329" y="2129641"/>
            <a:ext cx="1823342" cy="1884120"/>
          </a:xfrm>
          <a:prstGeom prst="rect">
            <a:avLst/>
          </a:prstGeom>
        </p:spPr>
      </p:pic>
      <p:sp>
        <p:nvSpPr>
          <p:cNvPr id="7" name="TextBox 9">
            <a:extLst>
              <a:ext uri="{FF2B5EF4-FFF2-40B4-BE49-F238E27FC236}">
                <a16:creationId xmlns:a16="http://schemas.microsoft.com/office/drawing/2014/main" id="{268E0031-E2DB-44B9-B662-7B2F46C3D755}"/>
              </a:ext>
            </a:extLst>
          </p:cNvPr>
          <p:cNvSpPr txBox="1"/>
          <p:nvPr/>
        </p:nvSpPr>
        <p:spPr>
          <a:xfrm>
            <a:off x="0" y="4620037"/>
            <a:ext cx="6858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400" dirty="0">
                <a:latin typeface="Century Gothic" panose="020B0502020202020204" pitchFamily="34" charset="0"/>
              </a:rPr>
              <a:t>ПАСПОРТ МОДЕЛИ</a:t>
            </a:r>
          </a:p>
        </p:txBody>
      </p:sp>
      <p:sp>
        <p:nvSpPr>
          <p:cNvPr id="8" name="TextBox 11">
            <a:extLst>
              <a:ext uri="{FF2B5EF4-FFF2-40B4-BE49-F238E27FC236}">
                <a16:creationId xmlns:a16="http://schemas.microsoft.com/office/drawing/2014/main" id="{0CD0D413-AC33-49F4-B9EB-62D5D6F49A73}"/>
              </a:ext>
            </a:extLst>
          </p:cNvPr>
          <p:cNvSpPr txBox="1"/>
          <p:nvPr/>
        </p:nvSpPr>
        <p:spPr>
          <a:xfrm>
            <a:off x="7235687" y="3021758"/>
            <a:ext cx="6858000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dirty="0">
                <a:latin typeface="Century Gothic" panose="020B0502020202020204" pitchFamily="34" charset="0"/>
              </a:rPr>
              <a:t>дверь входная стальная</a:t>
            </a:r>
          </a:p>
        </p:txBody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id="{6AC2976E-474E-4863-8FEC-F02058820970}"/>
              </a:ext>
            </a:extLst>
          </p:cNvPr>
          <p:cNvSpPr txBox="1"/>
          <p:nvPr/>
        </p:nvSpPr>
        <p:spPr>
          <a:xfrm>
            <a:off x="6387548" y="1887761"/>
            <a:ext cx="6858000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dirty="0">
                <a:latin typeface="Century Gothic" panose="020B0502020202020204" pitchFamily="34" charset="0"/>
              </a:rPr>
              <a:t>дверь входная стальная с зеркалом</a:t>
            </a:r>
          </a:p>
        </p:txBody>
      </p:sp>
      <p:sp>
        <p:nvSpPr>
          <p:cNvPr id="10" name="TextBox 11">
            <a:extLst>
              <a:ext uri="{FF2B5EF4-FFF2-40B4-BE49-F238E27FC236}">
                <a16:creationId xmlns:a16="http://schemas.microsoft.com/office/drawing/2014/main" id="{25A2E059-B923-4E91-AA25-1A0D49B617B0}"/>
              </a:ext>
            </a:extLst>
          </p:cNvPr>
          <p:cNvSpPr txBox="1"/>
          <p:nvPr/>
        </p:nvSpPr>
        <p:spPr>
          <a:xfrm>
            <a:off x="2761" y="5479436"/>
            <a:ext cx="6858000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dirty="0">
                <a:latin typeface="Century Gothic" panose="020B0502020202020204" pitchFamily="34" charset="0"/>
              </a:rPr>
              <a:t>дверь входная стальная</a:t>
            </a:r>
          </a:p>
        </p:txBody>
      </p:sp>
      <p:sp>
        <p:nvSpPr>
          <p:cNvPr id="13" name="TextBox 11">
            <a:extLst>
              <a:ext uri="{FF2B5EF4-FFF2-40B4-BE49-F238E27FC236}">
                <a16:creationId xmlns:a16="http://schemas.microsoft.com/office/drawing/2014/main" id="{E6351413-A9CB-4C98-9C23-F3945B13D730}"/>
              </a:ext>
            </a:extLst>
          </p:cNvPr>
          <p:cNvSpPr txBox="1"/>
          <p:nvPr/>
        </p:nvSpPr>
        <p:spPr>
          <a:xfrm>
            <a:off x="7116418" y="7136870"/>
            <a:ext cx="6858000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dirty="0">
                <a:latin typeface="Century Gothic" panose="020B0502020202020204" pitchFamily="34" charset="0"/>
              </a:rPr>
              <a:t>с адаптивной замковой частью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729C8187-4E88-42C1-AEF1-1D43DC1A5E5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6200" y="5298274"/>
            <a:ext cx="1654444" cy="519716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54AEA486-E2AE-447E-AFD4-FE94BBE6800B}"/>
              </a:ext>
            </a:extLst>
          </p:cNvPr>
          <p:cNvSpPr txBox="1"/>
          <p:nvPr/>
        </p:nvSpPr>
        <p:spPr>
          <a:xfrm>
            <a:off x="42223" y="5937728"/>
            <a:ext cx="685800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4800" b="1" dirty="0">
                <a:solidFill>
                  <a:srgbClr val="C00000"/>
                </a:solidFill>
                <a:latin typeface="Arial Black" panose="020B0A04020102020204" pitchFamily="34" charset="0"/>
              </a:rPr>
              <a:t>ЦИРКОН</a:t>
            </a:r>
            <a:endParaRPr lang="en-US" sz="4800" b="1" dirty="0">
              <a:solidFill>
                <a:srgbClr val="C0000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84410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D98EEAD-7B76-4B9C-9E19-F67BE327235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1657" y="1657"/>
            <a:ext cx="3432313" cy="3429000"/>
          </a:xfrm>
          <a:prstGeom prst="rect">
            <a:avLst/>
          </a:prstGeom>
        </p:spPr>
      </p:pic>
      <p:pic>
        <p:nvPicPr>
          <p:cNvPr id="8" name="Google Shape;65;p14">
            <a:extLst>
              <a:ext uri="{FF2B5EF4-FFF2-40B4-BE49-F238E27FC236}">
                <a16:creationId xmlns:a16="http://schemas.microsoft.com/office/drawing/2014/main" id="{DBC34839-3E54-4E8B-9BF3-B878954B7D6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1" r="1438" b="4595"/>
          <a:stretch/>
        </p:blipFill>
        <p:spPr>
          <a:xfrm>
            <a:off x="-1" y="0"/>
            <a:ext cx="6964019" cy="91440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1">
            <a:extLst>
              <a:ext uri="{FF2B5EF4-FFF2-40B4-BE49-F238E27FC236}">
                <a16:creationId xmlns:a16="http://schemas.microsoft.com/office/drawing/2014/main" id="{6CBEA128-302F-4054-BF97-28B3FA32F688}"/>
              </a:ext>
            </a:extLst>
          </p:cNvPr>
          <p:cNvSpPr txBox="1"/>
          <p:nvPr/>
        </p:nvSpPr>
        <p:spPr>
          <a:xfrm>
            <a:off x="8567336" y="5415390"/>
            <a:ext cx="571168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b="1" i="1" dirty="0"/>
              <a:t>Обратите внимание! Замковая часть двери, куда по умолчанию встроен механический замок, адаптирована под замену на биометрический замок*. </a:t>
            </a:r>
          </a:p>
          <a:p>
            <a:r>
              <a:rPr lang="ru-RU" sz="1400" b="1" i="1" dirty="0"/>
              <a:t>Заменить можно в любой момент!</a:t>
            </a:r>
          </a:p>
          <a:p>
            <a:r>
              <a:rPr lang="ru-RU" sz="1600" dirty="0"/>
              <a:t> </a:t>
            </a:r>
          </a:p>
          <a:p>
            <a:r>
              <a:rPr lang="ru-RU" sz="1200" i="1" dirty="0"/>
              <a:t>*Биометрический замок покупается отдельно.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F29014E-CBC7-4670-89EF-5A40AA234FE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32793" y="2334600"/>
            <a:ext cx="4992413" cy="4992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50772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7438036"/>
              </p:ext>
            </p:extLst>
          </p:nvPr>
        </p:nvGraphicFramePr>
        <p:xfrm>
          <a:off x="868653" y="3140390"/>
          <a:ext cx="5105783" cy="600361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10578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00361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/>
                        <a:t>СОДЕРЖАНИЕ</a:t>
                      </a:r>
                    </a:p>
                    <a:p>
                      <a:pPr marL="0" indent="17145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dirty="0"/>
                    </a:p>
                    <a:p>
                      <a:pPr marL="171450" lvl="0"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 panose="020B0604020202020204" pitchFamily="34" charset="0"/>
                        <a:buNone/>
                        <a:tabLst>
                          <a:tab pos="130810" algn="l"/>
                        </a:tabLst>
                      </a:pPr>
                      <a:r>
                        <a:rPr lang="ru-RU" sz="1400" dirty="0"/>
                        <a:t>1. Функциональное назначение</a:t>
                      </a:r>
                    </a:p>
                    <a:p>
                      <a:pPr marL="171450" lvl="0"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 panose="020B0604020202020204" pitchFamily="34" charset="0"/>
                        <a:buNone/>
                        <a:tabLst>
                          <a:tab pos="140335" algn="l"/>
                        </a:tabLst>
                      </a:pPr>
                      <a:r>
                        <a:rPr lang="ru-RU" sz="1400" dirty="0"/>
                        <a:t>2. Основные технические данные и характеристики</a:t>
                      </a:r>
                    </a:p>
                    <a:p>
                      <a:pPr marL="171450" lvl="0"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 panose="020B0604020202020204" pitchFamily="34" charset="0"/>
                        <a:buNone/>
                        <a:tabLst>
                          <a:tab pos="146050" algn="l"/>
                        </a:tabLst>
                      </a:pPr>
                      <a:r>
                        <a:rPr lang="ru-RU" sz="1400" dirty="0"/>
                        <a:t>3. Комплект поставки</a:t>
                      </a:r>
                    </a:p>
                    <a:p>
                      <a:pPr marL="171450" lvl="0"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 panose="020B0604020202020204" pitchFamily="34" charset="0"/>
                        <a:buNone/>
                        <a:tabLst>
                          <a:tab pos="133985" algn="l"/>
                        </a:tabLst>
                      </a:pPr>
                      <a:r>
                        <a:rPr lang="ru-RU" sz="1400" dirty="0"/>
                        <a:t>4. Транспортировка и хранение</a:t>
                      </a:r>
                    </a:p>
                    <a:p>
                      <a:pPr marL="171450" lvl="0"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 panose="020B0604020202020204" pitchFamily="34" charset="0"/>
                        <a:buNone/>
                        <a:tabLst>
                          <a:tab pos="143510" algn="l"/>
                        </a:tabLst>
                      </a:pPr>
                      <a:r>
                        <a:rPr lang="ru-RU" sz="1400" dirty="0"/>
                        <a:t>5. Меры безопасности и правила эксплуатации</a:t>
                      </a:r>
                    </a:p>
                    <a:p>
                      <a:pPr marL="171450" lvl="0"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 panose="020B0604020202020204" pitchFamily="34" charset="0"/>
                        <a:buNone/>
                        <a:tabLst>
                          <a:tab pos="133985" algn="l"/>
                        </a:tabLst>
                      </a:pPr>
                      <a:r>
                        <a:rPr lang="ru-RU" sz="1400" dirty="0"/>
                        <a:t>6. Устройство и принцип действия</a:t>
                      </a:r>
                    </a:p>
                    <a:p>
                      <a:pPr marL="171450" lvl="0"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 panose="020B0604020202020204" pitchFamily="34" charset="0"/>
                        <a:buNone/>
                        <a:tabLst>
                          <a:tab pos="143510" algn="l"/>
                        </a:tabLst>
                      </a:pPr>
                      <a:r>
                        <a:rPr lang="ru-RU" sz="1400" dirty="0"/>
                        <a:t>7. Порядок монтажа и подготовки к эксплуатации</a:t>
                      </a:r>
                    </a:p>
                    <a:p>
                      <a:pPr marL="171450" lvl="0"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 panose="020B0604020202020204" pitchFamily="34" charset="0"/>
                        <a:buNone/>
                        <a:tabLst>
                          <a:tab pos="143510" algn="l"/>
                        </a:tabLst>
                      </a:pPr>
                      <a:r>
                        <a:rPr lang="ru-RU" sz="1400" dirty="0"/>
                        <a:t>8. Гарантийные обязательства</a:t>
                      </a:r>
                    </a:p>
                    <a:p>
                      <a:pPr marL="171450" lvl="0"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 panose="020B0604020202020204" pitchFamily="34" charset="0"/>
                        <a:buNone/>
                        <a:tabLst>
                          <a:tab pos="143510" algn="l"/>
                        </a:tabLst>
                      </a:pPr>
                      <a:r>
                        <a:rPr lang="ru-RU" sz="1400" dirty="0"/>
                        <a:t>9. </a:t>
                      </a:r>
                      <a:r>
                        <a:rPr lang="ru-RU" sz="1400" dirty="0" err="1"/>
                        <a:t>Негарантийные</a:t>
                      </a:r>
                      <a:r>
                        <a:rPr lang="ru-RU" sz="1400" dirty="0"/>
                        <a:t> случаи</a:t>
                      </a:r>
                    </a:p>
                    <a:p>
                      <a:pPr marL="171450" lvl="0"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 panose="020B0604020202020204" pitchFamily="34" charset="0"/>
                        <a:buNone/>
                        <a:tabLst>
                          <a:tab pos="207010" algn="l"/>
                        </a:tabLst>
                      </a:pPr>
                      <a:r>
                        <a:rPr lang="ru-RU" sz="1400" dirty="0"/>
                        <a:t>10. Гарантийный талон</a:t>
                      </a:r>
                    </a:p>
                  </a:txBody>
                  <a:tcPr marL="0" marR="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776288" y="1316723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ru-RU" altLang="ru-RU" b="0" i="0" u="none" strike="noStrike" cap="none" normalizeH="0" baseline="0">
                <a:ln>
                  <a:noFill/>
                </a:ln>
                <a:effectLst/>
              </a:rPr>
            </a:br>
            <a:endParaRPr kumimoji="0" lang="ru-RU" altLang="ru-RU" b="0" i="0" u="none" strike="noStrike" cap="none" normalizeH="0" baseline="0">
              <a:ln>
                <a:noFill/>
              </a:ln>
              <a:effectLst/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438150" y="4650473"/>
            <a:ext cx="184731" cy="646331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lang="ru-RU" altLang="ru-RU"/>
            </a:br>
            <a:endParaRPr lang="ru-RU" altLang="ru-RU"/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593558" y="8710863"/>
            <a:ext cx="5342021" cy="0"/>
          </a:xfrm>
          <a:prstGeom prst="line">
            <a:avLst/>
          </a:prstGeom>
          <a:ln w="381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6159167" y="852701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3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776287" y="1019452"/>
            <a:ext cx="5472113" cy="17697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1400" dirty="0"/>
              <a:t>УВАЖАЕМЫЙ ПОКУПАТЕЛЬ!</a:t>
            </a:r>
          </a:p>
          <a:p>
            <a:pPr>
              <a:spcBef>
                <a:spcPts val="1500"/>
              </a:spcBef>
              <a:spcAft>
                <a:spcPts val="0"/>
              </a:spcAft>
            </a:pPr>
            <a:r>
              <a:rPr lang="ru-RU" sz="1400" dirty="0"/>
              <a:t>Благодарим Вас за выбор металлической двери нашего производства.</a:t>
            </a:r>
          </a:p>
          <a:p>
            <a:pPr>
              <a:spcBef>
                <a:spcPts val="1500"/>
              </a:spcBef>
              <a:spcAft>
                <a:spcPts val="0"/>
              </a:spcAft>
            </a:pPr>
            <a:r>
              <a:rPr lang="ru-RU" sz="1400" dirty="0"/>
              <a:t>При соблюдении всех условий и правил эксплуатации и ухода, прописанных в данном паспорте, ваша дверь прослужит в течении многих лет.</a:t>
            </a:r>
          </a:p>
        </p:txBody>
      </p:sp>
    </p:spTree>
    <p:extLst>
      <p:ext uri="{BB962C8B-B14F-4D97-AF65-F5344CB8AC3E}">
        <p14:creationId xmlns:p14="http://schemas.microsoft.com/office/powerpoint/2010/main" val="22479856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0841447"/>
              </p:ext>
            </p:extLst>
          </p:nvPr>
        </p:nvGraphicFramePr>
        <p:xfrm>
          <a:off x="702365" y="322580"/>
          <a:ext cx="5562078" cy="87122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5620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7224277"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ts val="900"/>
                        </a:lnSpc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+mj-lt"/>
                        <a:buNone/>
                        <a:tabLst>
                          <a:tab pos="328295" algn="l"/>
                        </a:tabLst>
                      </a:pPr>
                      <a:endParaRPr lang="ru-RU" sz="1400" dirty="0"/>
                    </a:p>
                    <a:p>
                      <a:pPr algn="just"/>
                      <a:r>
                        <a:rPr lang="ru-RU" sz="1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 Введение</a:t>
                      </a:r>
                      <a:endParaRPr lang="ru-RU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just"/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1.1. Настоящий паспорт, совмещенный c инструкцией по монтажу, инструкцией по эксплуатации предназначен для ознакомления c конструкциями блоков дверных условиями их монтажа и эксплуатации в соответствии нормативно-техническими документами ГОСТ 31173-2016</a:t>
                      </a:r>
                      <a:endParaRPr lang="en-US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just"/>
                      <a:endParaRPr lang="ru-RU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just"/>
                      <a:r>
                        <a:rPr lang="ru-RU" sz="1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2.Общие сведения</a:t>
                      </a:r>
                      <a:endParaRPr lang="ru-RU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just"/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2.1. Блок дверной стальной, предназначен для защиты</a:t>
                      </a:r>
                      <a:b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от несанкционированного проникновения в жилые дома, квартиры, общественные, учебные, производственные, торговые и иные помещения.</a:t>
                      </a:r>
                    </a:p>
                    <a:p>
                      <a:pPr algn="just"/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2.2. Конструкция блока дверного – </a:t>
                      </a:r>
                      <a:r>
                        <a:rPr lang="ru-RU" sz="14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однопольный</a:t>
                      </a: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/двупольный, правого/левого исполнения,  наружного открывания/внутреннего открывания.</a:t>
                      </a:r>
                    </a:p>
                    <a:p>
                      <a:pPr algn="just"/>
                      <a:endParaRPr lang="en-US" sz="14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just"/>
                      <a:r>
                        <a:rPr lang="ru-RU" sz="1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3. Устройство и описание конструкции</a:t>
                      </a:r>
                      <a:endParaRPr lang="ru-RU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just"/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3.1. Блок дверной представляет собой конструкцию, состоящую из дверной коробки и дверного полотна, соединенных между собой двумя или более петлями, приваренными к дверной коробке и полотну, либо при помощи скрытых петель.</a:t>
                      </a:r>
                    </a:p>
                    <a:p>
                      <a:pPr algn="just"/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3.2. Вид отделки полотна: снаружи возможна декоративная панель, декоративная отделка металлом, либо отделка, выполненная методом давления металла; c внутренней стороны возможна аналогичная отделка как и снаружи.</a:t>
                      </a:r>
                    </a:p>
                    <a:p>
                      <a:pPr algn="just"/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3.3. В комплект поставки блока дверного входят:</a:t>
                      </a:r>
                    </a:p>
                    <a:p>
                      <a:pPr algn="just"/>
                      <a:endParaRPr lang="ru-RU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95250" indent="0" algn="just">
                        <a:lnSpc>
                          <a:spcPts val="1105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400" u="none" strike="noStrike" spc="0" dirty="0">
                        <a:effectLst/>
                      </a:endParaRPr>
                    </a:p>
                    <a:p>
                      <a:pPr marL="95250" indent="0" algn="just">
                        <a:lnSpc>
                          <a:spcPts val="1105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400" u="none" strike="noStrike" spc="0" dirty="0">
                        <a:effectLst/>
                      </a:endParaRPr>
                    </a:p>
                    <a:p>
                      <a:pPr marL="95250" indent="0" algn="just">
                        <a:lnSpc>
                          <a:spcPts val="1105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400" u="none" strike="noStrike" spc="0" dirty="0">
                        <a:effectLst/>
                      </a:endParaRPr>
                    </a:p>
                    <a:p>
                      <a:pPr marL="95250" indent="0" algn="just">
                        <a:lnSpc>
                          <a:spcPts val="1105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400" u="none" strike="noStrike" spc="0" dirty="0">
                        <a:effectLst/>
                      </a:endParaRPr>
                    </a:p>
                    <a:p>
                      <a:pPr marL="95250" indent="0" algn="just">
                        <a:lnSpc>
                          <a:spcPts val="1105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400" u="none" strike="noStrike" spc="0" dirty="0">
                        <a:effectLst/>
                      </a:endParaRPr>
                    </a:p>
                    <a:p>
                      <a:pPr marL="95250" indent="0" algn="just">
                        <a:lnSpc>
                          <a:spcPts val="1105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400" u="none" strike="noStrike" spc="0" dirty="0">
                        <a:effectLst/>
                      </a:endParaRPr>
                    </a:p>
                    <a:p>
                      <a:pPr marL="95250" indent="0" algn="just">
                        <a:lnSpc>
                          <a:spcPts val="1105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400" u="none" strike="noStrike" spc="0" dirty="0">
                        <a:effectLst/>
                      </a:endParaRPr>
                    </a:p>
                    <a:p>
                      <a:pPr algn="just"/>
                      <a:r>
                        <a:rPr lang="ru-RU" sz="1200" i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* – количество ключей зависит от количества замков и/или типа цилиндра;</a:t>
                      </a:r>
                    </a:p>
                    <a:p>
                      <a:pPr algn="just"/>
                      <a:r>
                        <a:rPr lang="ru-RU" sz="1200" i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** – стандартный комплект фурнитуры: комплект ручек c крепежом, глазок</a:t>
                      </a:r>
                    </a:p>
                    <a:p>
                      <a:pPr algn="just"/>
                      <a:endParaRPr lang="ru-RU" sz="1400" i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just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3.4. Предприятие-изготовитель оставляет за собой право внесения конструктивных изменений в блок дверной,  не отраженных в настоящем Паспорте, при условии сохранения или улучшения потребительских, эксплуатационных и иных характеристик.</a:t>
                      </a:r>
                      <a:endParaRPr lang="en-US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just"/>
                      <a:endParaRPr lang="en-US" sz="1400" i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just"/>
                      <a:endParaRPr lang="en-US" sz="1400" i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just"/>
                      <a:endParaRPr lang="ru-RU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cxnSp>
        <p:nvCxnSpPr>
          <p:cNvPr id="9" name="Прямая соединительная линия 8"/>
          <p:cNvCxnSpPr/>
          <p:nvPr/>
        </p:nvCxnSpPr>
        <p:spPr>
          <a:xfrm>
            <a:off x="593558" y="8710863"/>
            <a:ext cx="5342021" cy="0"/>
          </a:xfrm>
          <a:prstGeom prst="line">
            <a:avLst/>
          </a:prstGeom>
          <a:ln w="381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6159167" y="852701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4</a:t>
            </a:r>
          </a:p>
        </p:txBody>
      </p:sp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id="{7CCA771C-89A6-42B9-977C-68DC85722D3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4150494"/>
              </p:ext>
            </p:extLst>
          </p:nvPr>
        </p:nvGraphicFramePr>
        <p:xfrm>
          <a:off x="702365" y="5849773"/>
          <a:ext cx="3620254" cy="914400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37164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508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9778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19045">
                <a:tc>
                  <a:txBody>
                    <a:bodyPr/>
                    <a:lstStyle/>
                    <a:p>
                      <a:pPr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000" dirty="0">
                          <a:effectLst/>
                        </a:rPr>
                        <a:t>№ п/п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000" dirty="0">
                          <a:effectLst/>
                        </a:rPr>
                        <a:t>Наименование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000">
                          <a:effectLst/>
                        </a:rPr>
                        <a:t>Количество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000">
                          <a:effectLst/>
                        </a:rPr>
                        <a:t>   1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000" dirty="0">
                          <a:effectLst/>
                        </a:rPr>
                        <a:t>  Блок дверной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000" dirty="0">
                          <a:effectLst/>
                        </a:rPr>
                        <a:t>1</a:t>
                      </a:r>
                      <a:endParaRPr lang="ru-RU" sz="16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9045">
                <a:tc>
                  <a:txBody>
                    <a:bodyPr/>
                    <a:lstStyle/>
                    <a:p>
                      <a:pPr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000">
                          <a:effectLst/>
                        </a:rPr>
                        <a:t>   2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000" dirty="0">
                          <a:effectLst/>
                        </a:rPr>
                        <a:t>  Паспорт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000" dirty="0">
                          <a:effectLst/>
                        </a:rPr>
                        <a:t>1</a:t>
                      </a:r>
                      <a:endParaRPr lang="ru-RU" sz="16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000">
                          <a:effectLst/>
                        </a:rPr>
                        <a:t>   3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000" dirty="0">
                          <a:effectLst/>
                        </a:rPr>
                        <a:t>  Ключ от замка (</a:t>
                      </a:r>
                      <a:r>
                        <a:rPr lang="ru-RU" sz="1000" dirty="0" err="1">
                          <a:effectLst/>
                        </a:rPr>
                        <a:t>ов</a:t>
                      </a:r>
                      <a:r>
                        <a:rPr lang="ru-RU" sz="1000" dirty="0">
                          <a:effectLst/>
                        </a:rPr>
                        <a:t>)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000" dirty="0">
                          <a:effectLst/>
                        </a:rPr>
                        <a:t>4+4*</a:t>
                      </a:r>
                      <a:endParaRPr lang="ru-RU" sz="16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9045">
                <a:tc>
                  <a:txBody>
                    <a:bodyPr/>
                    <a:lstStyle/>
                    <a:p>
                      <a:pPr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000">
                          <a:effectLst/>
                        </a:rPr>
                        <a:t>   4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000">
                          <a:effectLst/>
                        </a:rPr>
                        <a:t>  Комплект фурнитуры в упаковке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000" dirty="0">
                          <a:effectLst/>
                        </a:rPr>
                        <a:t>1**</a:t>
                      </a:r>
                      <a:endParaRPr lang="ru-RU" sz="16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19045">
                <a:tc>
                  <a:txBody>
                    <a:bodyPr/>
                    <a:lstStyle/>
                    <a:p>
                      <a:pPr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000">
                          <a:effectLst/>
                        </a:rPr>
                        <a:t>   5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000" dirty="0">
                          <a:effectLst/>
                        </a:rPr>
                        <a:t>  Упаковка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200"/>
                        </a:spcBef>
                        <a:spcAft>
                          <a:spcPts val="200"/>
                        </a:spcAft>
                      </a:pPr>
                      <a:r>
                        <a:rPr lang="ru-RU" sz="1000" dirty="0">
                          <a:effectLst/>
                        </a:rPr>
                        <a:t>1</a:t>
                      </a:r>
                      <a:endParaRPr lang="ru-RU" sz="1600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335418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3202297"/>
              </p:ext>
            </p:extLst>
          </p:nvPr>
        </p:nvGraphicFramePr>
        <p:xfrm>
          <a:off x="593557" y="371909"/>
          <a:ext cx="5867296" cy="81076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8672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802312">
                <a:tc>
                  <a:txBody>
                    <a:bodyPr/>
                    <a:lstStyle/>
                    <a:p>
                      <a:pPr algn="just"/>
                      <a:r>
                        <a:rPr lang="ru-RU" sz="1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4. Правила монтажа блока дверного стального c помощью крепежных пластин</a:t>
                      </a:r>
                      <a:endParaRPr lang="ru-RU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just"/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4.1. Рекомендуется производить монтаж блока дверного специализированными организациями </a:t>
                      </a:r>
                      <a:b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 монтажу металлоконструкций.</a:t>
                      </a:r>
                    </a:p>
                    <a:p>
                      <a:pPr algn="just"/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4.2. Блоки дверные стальные рекомендуется устанавливать в проемы, выполненные из кирпича или бетона. Толщина стен должна быть не менее 160 мм.</a:t>
                      </a:r>
                    </a:p>
                    <a:p>
                      <a:pPr algn="just"/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4.3. Подготовить проем к установке блока дверного: отбить старую штукатурку до основной стены.</a:t>
                      </a:r>
                      <a:endParaRPr lang="en-US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just"/>
                      <a:r>
                        <a:rPr lang="ru-RU" sz="1400" dirty="0">
                          <a:solidFill>
                            <a:schemeClr val="dk1"/>
                          </a:solidFill>
                        </a:rPr>
                        <a:t>4.4. Снять дверное полотно c дверной коробки. Не допускать утери опорных шайб сферических петель или шаров и стопорного винта для петель «Барк»</a:t>
                      </a:r>
                    </a:p>
                    <a:p>
                      <a:pPr algn="just"/>
                      <a:r>
                        <a:rPr lang="ru-RU" sz="1400" dirty="0">
                          <a:solidFill>
                            <a:schemeClr val="dk1"/>
                          </a:solidFill>
                        </a:rPr>
                        <a:t>4.5. Установить дверную коробку в проем, выставить по отвесу и уровню, и зафиксировать деревянными клиньями.</a:t>
                      </a:r>
                    </a:p>
                    <a:p>
                      <a:pPr algn="just"/>
                      <a:r>
                        <a:rPr lang="ru-RU" sz="1400" dirty="0">
                          <a:solidFill>
                            <a:schemeClr val="dk1"/>
                          </a:solidFill>
                        </a:rPr>
                        <a:t>4.6. Со стороны петлевой стойки дверной коробки, через отверстия в крепежных пластинах, просверлить в стене дверного проема отверстия диаметром 12 мм на глубину не менее 150 мм. B отверстия забить монтажные стержни и приварить к пластинам, либо заменить монтажные стержни на анкерные болты.</a:t>
                      </a:r>
                    </a:p>
                    <a:p>
                      <a:pPr algn="just"/>
                      <a:r>
                        <a:rPr lang="ru-RU" sz="1400" dirty="0">
                          <a:solidFill>
                            <a:schemeClr val="dk1"/>
                          </a:solidFill>
                        </a:rPr>
                        <a:t>4.7. Навесить полотно, закрыть блок дверной и проверить работу замков и задвижки. При необходимости отрегулировать замочную стойку дверной коробки: по вертикали — для совмещения отверстий ригелей замка(</a:t>
                      </a:r>
                      <a:r>
                        <a:rPr lang="ru-RU" sz="1400" dirty="0" err="1">
                          <a:solidFill>
                            <a:schemeClr val="dk1"/>
                          </a:solidFill>
                        </a:rPr>
                        <a:t>ов</a:t>
                      </a:r>
                      <a:r>
                        <a:rPr lang="ru-RU" sz="1400" dirty="0">
                          <a:solidFill>
                            <a:schemeClr val="dk1"/>
                          </a:solidFill>
                        </a:rPr>
                        <a:t>), по горизонтали — для обеспечения равномерного прилегания уплотнителей. Проверить равномерность зазоров между полотном и дверной коробкой.</a:t>
                      </a:r>
                    </a:p>
                    <a:p>
                      <a:pPr algn="just"/>
                      <a:r>
                        <a:rPr lang="ru-RU" sz="1400" dirty="0">
                          <a:solidFill>
                            <a:schemeClr val="dk1"/>
                          </a:solidFill>
                        </a:rPr>
                        <a:t>4.8. Через крепежные пластины просверлить два отверстия в стене, в верхней и нижней части замочной стойки, забить монтажные стержни и приварить их.</a:t>
                      </a:r>
                    </a:p>
                    <a:p>
                      <a:pPr algn="just"/>
                      <a:r>
                        <a:rPr lang="ru-RU" sz="1400" dirty="0">
                          <a:solidFill>
                            <a:schemeClr val="dk1"/>
                          </a:solidFill>
                        </a:rPr>
                        <a:t> 4.9. Проверить работу замка(</a:t>
                      </a:r>
                      <a:r>
                        <a:rPr lang="ru-RU" sz="1400" dirty="0" err="1">
                          <a:solidFill>
                            <a:schemeClr val="dk1"/>
                          </a:solidFill>
                        </a:rPr>
                        <a:t>ов</a:t>
                      </a:r>
                      <a:r>
                        <a:rPr lang="ru-RU" sz="1400" dirty="0">
                          <a:solidFill>
                            <a:schemeClr val="dk1"/>
                          </a:solidFill>
                        </a:rPr>
                        <a:t>), задвижки. При нормальной работе замка(</a:t>
                      </a:r>
                      <a:r>
                        <a:rPr lang="ru-RU" sz="1400" dirty="0" err="1">
                          <a:solidFill>
                            <a:schemeClr val="dk1"/>
                          </a:solidFill>
                        </a:rPr>
                        <a:t>ов</a:t>
                      </a:r>
                      <a:r>
                        <a:rPr lang="ru-RU" sz="1400" dirty="0">
                          <a:solidFill>
                            <a:schemeClr val="dk1"/>
                          </a:solidFill>
                        </a:rPr>
                        <a:t>) забить средний монтажный стержень и приварить к пластине. При проверке работы ригелей замка(</a:t>
                      </a:r>
                      <a:r>
                        <a:rPr lang="ru-RU" sz="1400" dirty="0" err="1">
                          <a:solidFill>
                            <a:schemeClr val="dk1"/>
                          </a:solidFill>
                        </a:rPr>
                        <a:t>ов</a:t>
                      </a:r>
                      <a:r>
                        <a:rPr lang="ru-RU" sz="1400" dirty="0">
                          <a:solidFill>
                            <a:schemeClr val="dk1"/>
                          </a:solidFill>
                        </a:rPr>
                        <a:t>) разрешается расточить отверстия под ригели в дверной коробке (не более 0,5 мм).</a:t>
                      </a:r>
                    </a:p>
                    <a:p>
                      <a:pPr algn="just"/>
                      <a:r>
                        <a:rPr lang="ru-RU" sz="1400" dirty="0">
                          <a:solidFill>
                            <a:schemeClr val="dk1"/>
                          </a:solidFill>
                        </a:rPr>
                        <a:t>4.10. Установку ручек необходимо проводить в следующей последовательности: </a:t>
                      </a:r>
                    </a:p>
                    <a:p>
                      <a:pPr algn="just"/>
                      <a:r>
                        <a:rPr lang="ru-RU" sz="1400" dirty="0">
                          <a:solidFill>
                            <a:schemeClr val="dk1"/>
                          </a:solidFill>
                        </a:rPr>
                        <a:t>– выставить квадрат ручки таким образом, чтобы вылет c обеих сторон полотна составил не менее 24...26 мм, </a:t>
                      </a:r>
                    </a:p>
                    <a:p>
                      <a:pPr algn="just"/>
                      <a:r>
                        <a:rPr lang="ru-RU" sz="1400" dirty="0">
                          <a:solidFill>
                            <a:schemeClr val="dk1"/>
                          </a:solidFill>
                        </a:rPr>
                        <a:t>– закрепить ручки на квадратах установочными винтами, входящими в комплект, </a:t>
                      </a:r>
                    </a:p>
                    <a:p>
                      <a:pPr algn="just"/>
                      <a:r>
                        <a:rPr lang="ru-RU" sz="1400" dirty="0">
                          <a:solidFill>
                            <a:schemeClr val="dk1"/>
                          </a:solidFill>
                        </a:rPr>
                        <a:t>– зафиксировать стопорные винты на ручках c обеих сторон.</a:t>
                      </a:r>
                      <a:endParaRPr lang="ru-RU" sz="1300" u="none" strike="noStrike" spc="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4173178" y="395973"/>
            <a:ext cx="9014952" cy="646331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lang="ru-RU" altLang="ru-RU"/>
            </a:br>
            <a:endParaRPr lang="ru-RU" altLang="ru-RU"/>
          </a:p>
        </p:txBody>
      </p:sp>
      <p:cxnSp>
        <p:nvCxnSpPr>
          <p:cNvPr id="16" name="Прямая соединительная линия 15"/>
          <p:cNvCxnSpPr/>
          <p:nvPr/>
        </p:nvCxnSpPr>
        <p:spPr>
          <a:xfrm>
            <a:off x="593558" y="8710863"/>
            <a:ext cx="5342021" cy="0"/>
          </a:xfrm>
          <a:prstGeom prst="line">
            <a:avLst/>
          </a:prstGeom>
          <a:ln w="381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6159167" y="852701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17566984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2346173"/>
              </p:ext>
            </p:extLst>
          </p:nvPr>
        </p:nvGraphicFramePr>
        <p:xfrm>
          <a:off x="593558" y="269421"/>
          <a:ext cx="5867295" cy="874566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8672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802312">
                <a:tc>
                  <a:txBody>
                    <a:bodyPr/>
                    <a:lstStyle/>
                    <a:p>
                      <a:pPr algn="just"/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4.11. Правильно установленный блок дверной в открытом состоянии должен сохранять равновесие под любым углом открывания.</a:t>
                      </a:r>
                    </a:p>
                    <a:p>
                      <a:pPr algn="just"/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4.12. Приготовить цементный раствор в соотношении 1:3, смочить проем водой и заполнить раствором технологические зазоры между дверной коробкой и проемом. Возможна герметизация зазоров монтажной пеной c последующим оштукатуриванием.</a:t>
                      </a:r>
                    </a:p>
                    <a:p>
                      <a:pPr algn="just"/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4.13. До полного схватывания раствора или полной полимеризации пены пользоваться дверным блоком необходимо c осторожностью (не хлопать).</a:t>
                      </a:r>
                    </a:p>
                    <a:p>
                      <a:pPr algn="just"/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4.14. При установке двери с заглублением в проем необходимо принять меры для предотвращения удара об откос и отрыва петель, для чего обязательна установка ограничителя открывания или доводчика. При невыполнении потребителем данного требования гарантия аннулируется.</a:t>
                      </a:r>
                    </a:p>
                    <a:p>
                      <a:pPr algn="just"/>
                      <a:endParaRPr lang="ru-RU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just"/>
                      <a:r>
                        <a:rPr lang="ru-RU" sz="1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5. Инструкция по эксплуатации блока дверного стального </a:t>
                      </a:r>
                      <a:endParaRPr lang="ru-RU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just"/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5.1. Надежная работа блока дверного зависит от правильной установки, эксплуатации и своевременного технического обслуживания.</a:t>
                      </a:r>
                    </a:p>
                    <a:p>
                      <a:pPr algn="just"/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5.2. Закрывать и открывать задвижку и/или замок (и) следует только после того, как Вы убедитесь, что блок дверной зафиксирован на защелку. Признаком того, что полотно снято c защелки, является возросшее сопротивление вращению ключа или вертушка задвижки. </a:t>
                      </a:r>
                    </a:p>
                    <a:p>
                      <a:pPr algn="just" defTabSz="685800"/>
                      <a:r>
                        <a:rPr lang="ru-RU" sz="1400" dirty="0">
                          <a:solidFill>
                            <a:schemeClr val="dk1"/>
                          </a:solidFill>
                        </a:rPr>
                        <a:t>Для постановки блока дверного на защелку необходимо: с внешней стороны толкнуть дверное полотно рукой, с внутренней стороны потянуть на себя дверное полотно c помощью ручки. B момент фиксации полотна на защелку будет слышен характерный щелчок.</a:t>
                      </a:r>
                      <a:endParaRPr lang="en-US" sz="1400" dirty="0">
                        <a:solidFill>
                          <a:schemeClr val="dk1"/>
                        </a:solidFill>
                      </a:endParaRPr>
                    </a:p>
                    <a:p>
                      <a:pPr algn="just" defTabSz="685800"/>
                      <a:r>
                        <a:rPr lang="ru-RU" sz="1400" dirty="0">
                          <a:solidFill>
                            <a:schemeClr val="dk1"/>
                          </a:solidFill>
                        </a:rPr>
                        <a:t>5.3. При проведении строительных и ремонтных работ в условиях повышенной влажности и низкой температуры возможно образование конденсата и обледенения на блоке дверном. Это может привести к нарушению функционирования блока дверного и его комплектующих, к потере товарного вида декоративной панели.</a:t>
                      </a:r>
                    </a:p>
                    <a:p>
                      <a:pPr algn="just" defTabSz="685800"/>
                      <a:r>
                        <a:rPr lang="ru-RU" sz="1400" dirty="0">
                          <a:solidFill>
                            <a:schemeClr val="dk1"/>
                          </a:solidFill>
                        </a:rPr>
                        <a:t>5.4. При возникновении постороннего шума в петлевой части блока дверного при эксплуатации (скрип, трение), необходимо смазывать шарниры и подшипники тонким слоем смазки ЦИАТИМ-221 ГОСТ 6267-74.</a:t>
                      </a:r>
                    </a:p>
                    <a:p>
                      <a:pPr marL="0" marR="0" lvl="0" indent="0" algn="just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chemeClr val="dk1"/>
                          </a:solidFill>
                        </a:rPr>
                        <a:t>5.5. В случае необходимости использования блока дверного c доводчиком (гидравлическим </a:t>
                      </a:r>
                      <a:r>
                        <a:rPr lang="ru-RU" sz="1400" dirty="0" err="1">
                          <a:solidFill>
                            <a:schemeClr val="dk1"/>
                          </a:solidFill>
                        </a:rPr>
                        <a:t>закрывателем</a:t>
                      </a:r>
                      <a:r>
                        <a:rPr lang="ru-RU" sz="1400" dirty="0">
                          <a:solidFill>
                            <a:schemeClr val="dk1"/>
                          </a:solidFill>
                        </a:rPr>
                        <a:t>) в открытом положении, следует разъединить рычаги доводчика. Нельзя фиксировать блок дверной подручными средствами, т. к. это может привести к неисправности доводчика.</a:t>
                      </a:r>
                      <a:endParaRPr lang="en-US" sz="1400" dirty="0">
                        <a:solidFill>
                          <a:schemeClr val="dk1"/>
                        </a:solidFill>
                      </a:endParaRPr>
                    </a:p>
                    <a:p>
                      <a:pPr algn="just" defTabSz="685800"/>
                      <a:endParaRPr lang="ru-RU" sz="1400" dirty="0">
                        <a:solidFill>
                          <a:schemeClr val="dk1"/>
                        </a:solidFill>
                      </a:endParaRPr>
                    </a:p>
                    <a:p>
                      <a:pPr algn="just"/>
                      <a:endParaRPr lang="ru-RU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95250" indent="0" algn="just">
                        <a:lnSpc>
                          <a:spcPts val="1105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400" u="none" strike="noStrike" spc="0" dirty="0">
                        <a:effectLst/>
                      </a:endParaRPr>
                    </a:p>
                    <a:p>
                      <a:pPr marL="95250" indent="0" algn="just">
                        <a:lnSpc>
                          <a:spcPts val="1105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400" u="none" strike="noStrike" spc="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95250" indent="0" algn="just">
                        <a:lnSpc>
                          <a:spcPts val="1105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400" u="none" strike="noStrike" spc="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4173178" y="395973"/>
            <a:ext cx="9014952" cy="646331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lang="ru-RU" altLang="ru-RU"/>
            </a:br>
            <a:endParaRPr lang="ru-RU" altLang="ru-RU"/>
          </a:p>
        </p:txBody>
      </p:sp>
      <p:cxnSp>
        <p:nvCxnSpPr>
          <p:cNvPr id="16" name="Прямая соединительная линия 15"/>
          <p:cNvCxnSpPr/>
          <p:nvPr/>
        </p:nvCxnSpPr>
        <p:spPr>
          <a:xfrm>
            <a:off x="593558" y="8710863"/>
            <a:ext cx="5342021" cy="0"/>
          </a:xfrm>
          <a:prstGeom prst="line">
            <a:avLst/>
          </a:prstGeom>
          <a:ln w="381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6159167" y="852701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6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8034570" y="1234741"/>
            <a:ext cx="3429000" cy="661720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sz="1200" dirty="0"/>
          </a:p>
          <a:p>
            <a:endParaRPr lang="ru-RU" sz="1200" dirty="0">
              <a:solidFill>
                <a:schemeClr val="dk1"/>
              </a:solidFill>
            </a:endParaRPr>
          </a:p>
          <a:p>
            <a:endParaRPr lang="ru-RU" sz="1300" dirty="0">
              <a:solidFill>
                <a:schemeClr val="dk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67433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4546500"/>
              </p:ext>
            </p:extLst>
          </p:nvPr>
        </p:nvGraphicFramePr>
        <p:xfrm>
          <a:off x="593558" y="395973"/>
          <a:ext cx="5680242" cy="81076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6802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802312">
                <a:tc>
                  <a:txBody>
                    <a:bodyPr/>
                    <a:lstStyle/>
                    <a:p>
                      <a:pPr marL="0" marR="0" lvl="0" indent="0" algn="just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chemeClr val="dk1"/>
                          </a:solidFill>
                        </a:rPr>
                        <a:t>При открывании двери с заглубленным способом установки, необходимо ее придерживать с целью предотвращения удара внешней стороны об откос и выворачивания петлевой части. Рекомендуется установка ограничителя (стопора) открывания.</a:t>
                      </a:r>
                    </a:p>
                    <a:p>
                      <a:pPr lvl="0" algn="just"/>
                      <a:endParaRPr lang="ru-RU" sz="1400" b="1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 algn="just"/>
                      <a:r>
                        <a:rPr lang="ru-RU" sz="14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6. Требования к установке наружных входных дверей</a:t>
                      </a:r>
                    </a:p>
                    <a:p>
                      <a:pPr algn="just"/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6.1 В соответствии с требованиями СНиП п. 9.19  </a:t>
                      </a:r>
                      <a:r>
                        <a:rPr lang="ru-RU" sz="14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2"/>
                        </a:rPr>
                        <a:t>СП 54.13330.2011 «Жилые здания </a:t>
                      </a:r>
                      <a:r>
                        <a:rPr lang="ru-RU" sz="1400" u="non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2"/>
                        </a:rPr>
                        <a:t>многоквартирные» </a:t>
                      </a:r>
                      <a:r>
                        <a:rPr lang="ru-RU" sz="1400" u="non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 </a:t>
                      </a:r>
                      <a:r>
                        <a:rPr lang="en-US" sz="1400" u="non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 </a:t>
                      </a:r>
                      <a:r>
                        <a:rPr lang="ru-RU" sz="1400" u="non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– </a:t>
                      </a:r>
                      <a:r>
                        <a:rPr lang="en-US" sz="1400" u="non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III</a:t>
                      </a:r>
                      <a:r>
                        <a:rPr lang="ru-RU" sz="1400" u="non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климатических </a:t>
                      </a: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районах при всех наружных входах в жилые здания необходимо предусматривать тамбуры глубиной не менее 1,5 м. Двойные тамбуры при входах во все жилые здания необходимы в районах с температурой наиболее холодной пятидневки минус 40°С и ниже.</a:t>
                      </a:r>
                    </a:p>
                    <a:p>
                      <a:pPr algn="just"/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6.2 Требования к организации тамбура:</a:t>
                      </a:r>
                    </a:p>
                    <a:p>
                      <a:pPr marL="0" indent="0" algn="just">
                        <a:buFontTx/>
                        <a:buChar char="-"/>
                      </a:pP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в  районах с температурой наиболее холодной пятидневки ниже минус 35°С (до минус 40°С) двойной тамбур необходим при входе в здания высотой 4 этажа и выше. </a:t>
                      </a:r>
                    </a:p>
                    <a:p>
                      <a:pPr marL="0" indent="0" algn="just">
                        <a:buFontTx/>
                        <a:buChar char="-"/>
                      </a:pP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в местностях с температурой наиболее холодной пятидневки ниже минус 25°С (до минус 35°С) двойной тамбур при входе необходим только у 10-и и более этажных зданий. </a:t>
                      </a:r>
                    </a:p>
                    <a:p>
                      <a:pPr marL="0" indent="0" algn="just">
                        <a:buFontTx/>
                        <a:buChar char="-"/>
                      </a:pP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в районах с температурой наиболее холодной пятидневки ниже минус 20°С (до минус 25°С) при входе в здания двойной тамбур устраивают при этажности здания в 12 этажей и более. </a:t>
                      </a:r>
                    </a:p>
                    <a:p>
                      <a:pPr marL="0" indent="0" algn="just">
                        <a:buFontTx/>
                        <a:buChar char="-"/>
                      </a:pPr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при температуре наиболее холодной пятидневки минус 20°С и выше, двойной тамбур при входе необходим только для 16-и и более этажных зданий.</a:t>
                      </a:r>
                    </a:p>
                    <a:p>
                      <a:pPr marL="0" indent="0" algn="just"/>
                      <a:r>
                        <a:rPr lang="ru-RU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при непосредственном входе в квартиры из неотапливаемой лестничной клетки также необходим двойной тамбур. Относительная влажность воздуха в холодном тамбуре не должна превышать 60%.</a:t>
                      </a:r>
                    </a:p>
                    <a:p>
                      <a:pPr algn="just"/>
                      <a:r>
                        <a:rPr lang="ru-RU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6.3 В отношении дверных блоков с терморазрывом допускается установка без наличия указанного тамбура, однако, при этом, за дверью должно находиться помещение с наличием вытяжной </a:t>
                      </a:r>
                      <a:r>
                        <a:rPr lang="ru-RU" sz="1400" dirty="0">
                          <a:solidFill>
                            <a:schemeClr val="dk1"/>
                          </a:solidFill>
                        </a:rPr>
                        <a:t>в</a:t>
                      </a:r>
                      <a:r>
                        <a:rPr lang="ru-RU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ентиляции и относительная влажность</a:t>
                      </a:r>
                      <a:r>
                        <a:rPr lang="ru-RU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воздуха в помещении за дверным блоком не должна быть выше 45%. В ином случае на дверном блоке возможно образование конденсата на поверхности полотна, фурнитуре и дверной коробке. Образование конденсата и возникшие в результате его образования недостатки дверного блока в указанном случае не будут рассматриваться как производственный недостаток, гарантия Поставщика и изготовителя на указанные недостатки не распространяется.</a:t>
                      </a:r>
                      <a:endParaRPr lang="ru-RU" sz="1400" u="none" strike="noStrike" spc="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4173178" y="395973"/>
            <a:ext cx="9014952" cy="646331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lang="ru-RU" altLang="ru-RU"/>
            </a:br>
            <a:endParaRPr lang="ru-RU" altLang="ru-RU"/>
          </a:p>
        </p:txBody>
      </p:sp>
      <p:cxnSp>
        <p:nvCxnSpPr>
          <p:cNvPr id="16" name="Прямая соединительная линия 15"/>
          <p:cNvCxnSpPr/>
          <p:nvPr/>
        </p:nvCxnSpPr>
        <p:spPr>
          <a:xfrm>
            <a:off x="593558" y="8710863"/>
            <a:ext cx="5342021" cy="0"/>
          </a:xfrm>
          <a:prstGeom prst="line">
            <a:avLst/>
          </a:prstGeom>
          <a:ln w="381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6159167" y="852701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7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8991600" y="395973"/>
            <a:ext cx="3429000" cy="492443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br>
              <a:rPr lang="ru-RU" sz="12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</a:br>
            <a:endParaRPr lang="ru-RU" sz="1400" dirty="0">
              <a:solidFill>
                <a:schemeClr val="dk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86255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593558" y="395973"/>
          <a:ext cx="5716452" cy="925588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7164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802312">
                <a:tc>
                  <a:txBody>
                    <a:bodyPr/>
                    <a:lstStyle/>
                    <a:p>
                      <a:pPr marL="95250" indent="0" algn="just">
                        <a:lnSpc>
                          <a:spcPts val="1105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300" u="none" strike="noStrike" spc="0" dirty="0">
                        <a:effectLst/>
                      </a:endParaRPr>
                    </a:p>
                    <a:p>
                      <a:pPr lvl="0" algn="just">
                        <a:lnSpc>
                          <a:spcPts val="1535"/>
                        </a:lnSpc>
                        <a:buClr>
                          <a:srgbClr val="000000"/>
                        </a:buClr>
                        <a:buSzPts val="1200"/>
                        <a:tabLst>
                          <a:tab pos="192405" algn="l"/>
                        </a:tabLst>
                      </a:pPr>
                      <a:r>
                        <a:rPr lang="ru-RU" sz="1300" b="1" dirty="0"/>
                        <a:t>7.</a:t>
                      </a:r>
                      <a:r>
                        <a:rPr lang="ru-RU" sz="1300" b="1" i="0" u="sng" strike="noStrike" spc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Запрещается:</a:t>
                      </a:r>
                    </a:p>
                    <a:p>
                      <a:pPr lvl="0" algn="just">
                        <a:lnSpc>
                          <a:spcPts val="1535"/>
                        </a:lnSpc>
                        <a:buClr>
                          <a:srgbClr val="000000"/>
                        </a:buClr>
                        <a:buSzPts val="1200"/>
                        <a:tabLst>
                          <a:tab pos="192405" algn="l"/>
                        </a:tabLst>
                      </a:pPr>
                      <a:r>
                        <a:rPr lang="ru-RU" sz="1300" u="none" strike="noStrike" spc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7.1. Устанавливать блок дверной в качестве входного </a:t>
                      </a:r>
                      <a:r>
                        <a:rPr lang="en-US" sz="1300" u="none" strike="noStrike" spc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 </a:t>
                      </a:r>
                      <a:r>
                        <a:rPr lang="ru-RU" sz="1300" u="none" strike="noStrike" spc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улицы:</a:t>
                      </a:r>
                      <a:endParaRPr lang="ru-RU" sz="1300" u="none" strike="noStrike" spc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indent="-317500" algn="just">
                        <a:lnSpc>
                          <a:spcPts val="1535"/>
                        </a:lnSpc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- без оборудованного козырька </a:t>
                      </a:r>
                      <a:r>
                        <a:rPr lang="ru-RU" sz="130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г</a:t>
                      </a:r>
                      <a:r>
                        <a:rPr lang="ru-RU" sz="1300" dirty="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лубиной не менее 1.2 метра (размер по ширине должен превышать ширину двери на 20-25 см с каждой стороны) </a:t>
                      </a:r>
                      <a:r>
                        <a:rPr lang="ru-RU" sz="13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исключающего попадание осадков и длительного воздействия прямых солнечных </a:t>
                      </a:r>
                      <a:r>
                        <a:rPr lang="ru-RU" sz="13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лучей на порошковое покрытие или наружную декоративную панель;</a:t>
                      </a:r>
                    </a:p>
                    <a:p>
                      <a:pPr lvl="0" algn="just"/>
                      <a:r>
                        <a:rPr lang="ru-RU" sz="13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 без оборудования холодного, вентилируемого тамбура с внутренней стороны глубиной не менее одного метра, с целью исключения возможности возникновения конденсата или инея в холодное время года (относительная влажность в тамбуре не должна превышать 40%);</a:t>
                      </a:r>
                    </a:p>
                    <a:p>
                      <a:pPr marL="285750" lvl="0" indent="-285750" algn="just">
                        <a:buFontTx/>
                        <a:buChar char="-"/>
                      </a:pPr>
                      <a:r>
                        <a:rPr lang="en-US" sz="13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 </a:t>
                      </a:r>
                      <a:r>
                        <a:rPr lang="ru-RU" sz="13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наружной декоративной панелью без специальной обработки или атмосферостойкого покрытия.</a:t>
                      </a:r>
                    </a:p>
                    <a:p>
                      <a:pPr algn="just"/>
                      <a:r>
                        <a:rPr lang="ru-RU" sz="13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без защиты от прямых солнечных лучей с целью исключения нагрева металлических декоративных элементов, находящихся внутри камеры стеклопакета (декоративные решетки, лазерные резки, ковки), что может привести к нагреву воздуха внутри камеры, в результате чего происходит нарушение герметичности стеклопакета и дальнейшего запотевания. </a:t>
                      </a:r>
                      <a:endParaRPr lang="ru-RU" sz="13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 algn="just"/>
                      <a:endParaRPr lang="ru-RU" sz="13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just"/>
                      <a:r>
                        <a:rPr lang="ru-RU" sz="1300" i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Примечание: появление на различных частях и механизмах двери конденсата или инея в холодное время не является бракованным признаком. Необходимо учитывать конструкцию жилого помещения (толщину стен, материала, из которого изготовлены стены и т.д.)</a:t>
                      </a:r>
                    </a:p>
                    <a:p>
                      <a:pPr algn="just"/>
                      <a:endParaRPr lang="ru-RU" sz="13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 algn="just"/>
                      <a:r>
                        <a:rPr lang="ru-RU" sz="13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7.2 В случае нарушения условий эксплуатации металлических дверей (в качестве входных с улицы или на первых этажах, в неотапливаемых подъездах, в новостройках) возможны: деформация отделочных материалов, коррозия металлических элементов дверного полотна, коробки и фурнитуры. За указанные дефекты Изготовитель ответственности не несет.</a:t>
                      </a:r>
                    </a:p>
                    <a:p>
                      <a:pPr lvl="0" algn="just"/>
                      <a:r>
                        <a:rPr lang="ru-RU" sz="13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7.2 Для установки на улицу разрешаются (при соблюдении условий в п.6):</a:t>
                      </a:r>
                    </a:p>
                    <a:p>
                      <a:pPr lvl="0" algn="just"/>
                      <a:r>
                        <a:rPr lang="ru-RU" sz="13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 двери с порошковой покраской типа «крокодил», «шёлк», «бархат»;</a:t>
                      </a:r>
                    </a:p>
                    <a:p>
                      <a:pPr lvl="0" algn="just"/>
                      <a:r>
                        <a:rPr lang="ru-RU" sz="13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 двери с терморазрывом;</a:t>
                      </a:r>
                    </a:p>
                    <a:p>
                      <a:pPr marL="0" lvl="0" indent="0" algn="just">
                        <a:buFontTx/>
                        <a:buNone/>
                      </a:pPr>
                      <a:r>
                        <a:rPr lang="ru-RU" sz="13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 двери с атмосферостойкими покрытиями.</a:t>
                      </a:r>
                    </a:p>
                    <a:p>
                      <a:pPr lvl="0" algn="just"/>
                      <a:r>
                        <a:rPr lang="ru-RU" sz="13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7.3 Закрывать блок дверной при выдвинутых ригелях замка(</a:t>
                      </a:r>
                      <a:r>
                        <a:rPr lang="ru-RU" sz="13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ов</a:t>
                      </a:r>
                      <a:r>
                        <a:rPr lang="ru-RU" sz="13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 и/или задвижки.</a:t>
                      </a:r>
                    </a:p>
                    <a:p>
                      <a:pPr lvl="0" algn="just"/>
                      <a:r>
                        <a:rPr lang="ru-RU" sz="13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7.4 Самостоятельно разбирать, ремонтировать, смазывать замок(и).</a:t>
                      </a:r>
                    </a:p>
                    <a:p>
                      <a:pPr lvl="0" algn="just">
                        <a:lnSpc>
                          <a:spcPts val="1560"/>
                        </a:lnSpc>
                        <a:buClr>
                          <a:srgbClr val="000000"/>
                        </a:buClr>
                        <a:buSzPts val="1200"/>
                        <a:tabLst>
                          <a:tab pos="323850" algn="l"/>
                        </a:tabLst>
                      </a:pPr>
                      <a:r>
                        <a:rPr lang="ru-RU" sz="1300" u="none" strike="noStrike" spc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7.5 Подвергать полотно блока дверного механическим нагрузкам. Открывать или закрывать блок дверной, используя механические рычаги.</a:t>
                      </a:r>
                    </a:p>
                    <a:p>
                      <a:pPr marL="0" marR="0" lvl="0" indent="0" algn="just" defTabSz="685800" rtl="0" eaLnBrk="1" fontAlgn="auto" latinLnBrk="0" hangingPunct="1">
                        <a:lnSpc>
                          <a:spcPts val="15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Tx/>
                        <a:buNone/>
                        <a:tabLst>
                          <a:tab pos="323850" algn="l"/>
                        </a:tabLst>
                        <a:defRPr/>
                      </a:pPr>
                      <a:r>
                        <a:rPr lang="ru-RU" sz="1300" u="none" strike="noStrike" spc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7.6 Подвергать порошковое полимерное покрытие и поверхность декоративной панели намоканию, воздействию абразивными средствами, химическими веществами, острыми предметами, механическим повреждениям.</a:t>
                      </a:r>
                      <a:endParaRPr lang="ru-RU" sz="1300" u="none" strike="noStrike" spc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lvl="0" algn="just">
                        <a:lnSpc>
                          <a:spcPts val="1560"/>
                        </a:lnSpc>
                        <a:buClr>
                          <a:srgbClr val="000000"/>
                        </a:buClr>
                        <a:buSzPts val="1200"/>
                        <a:tabLst>
                          <a:tab pos="323850" algn="l"/>
                        </a:tabLst>
                      </a:pPr>
                      <a:endParaRPr lang="ru-RU" sz="1300" u="none" strike="noStrike" spc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lvl="0" algn="just"/>
                      <a:endParaRPr lang="ru-RU" sz="13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lvl="0" algn="just"/>
                      <a:endParaRPr lang="ru-RU" sz="13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just"/>
                      <a:endParaRPr lang="ru-RU" sz="1300" dirty="0">
                        <a:effectLst/>
                      </a:endParaRPr>
                    </a:p>
                    <a:p>
                      <a:pPr marL="95250" indent="0" algn="just">
                        <a:lnSpc>
                          <a:spcPts val="1105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300" u="none" strike="noStrike" spc="0" dirty="0">
                        <a:effectLst/>
                      </a:endParaRPr>
                    </a:p>
                    <a:p>
                      <a:pPr marL="95250" indent="0" algn="just">
                        <a:lnSpc>
                          <a:spcPts val="1105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300" u="none" strike="noStrike" spc="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95250" indent="0" algn="just">
                        <a:lnSpc>
                          <a:spcPts val="1105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300" u="none" strike="noStrike" spc="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4173178" y="395973"/>
            <a:ext cx="9014952" cy="646331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lang="ru-RU" altLang="ru-RU"/>
            </a:br>
            <a:endParaRPr lang="ru-RU" altLang="ru-RU"/>
          </a:p>
        </p:txBody>
      </p:sp>
      <p:cxnSp>
        <p:nvCxnSpPr>
          <p:cNvPr id="16" name="Прямая соединительная линия 15"/>
          <p:cNvCxnSpPr/>
          <p:nvPr/>
        </p:nvCxnSpPr>
        <p:spPr>
          <a:xfrm>
            <a:off x="593558" y="8710863"/>
            <a:ext cx="5342021" cy="0"/>
          </a:xfrm>
          <a:prstGeom prst="line">
            <a:avLst/>
          </a:prstGeom>
          <a:ln w="381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6159167" y="852701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8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987156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4173178" y="395973"/>
            <a:ext cx="9014952" cy="646331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lang="ru-RU" altLang="ru-RU"/>
            </a:br>
            <a:endParaRPr lang="ru-RU" altLang="ru-RU"/>
          </a:p>
        </p:txBody>
      </p:sp>
      <p:cxnSp>
        <p:nvCxnSpPr>
          <p:cNvPr id="16" name="Прямая соединительная линия 15"/>
          <p:cNvCxnSpPr/>
          <p:nvPr/>
        </p:nvCxnSpPr>
        <p:spPr>
          <a:xfrm>
            <a:off x="593558" y="8710863"/>
            <a:ext cx="5342021" cy="0"/>
          </a:xfrm>
          <a:prstGeom prst="line">
            <a:avLst/>
          </a:prstGeom>
          <a:ln w="381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6159167" y="852701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9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8034570" y="1345412"/>
            <a:ext cx="3429000" cy="1190454"/>
          </a:xfrm>
          <a:prstGeom prst="rect">
            <a:avLst/>
          </a:prstGeom>
        </p:spPr>
        <p:txBody>
          <a:bodyPr>
            <a:spAutoFit/>
          </a:bodyPr>
          <a:lstStyle/>
          <a:p>
            <a:br>
              <a:rPr lang="ru-RU" sz="13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</a:br>
            <a:r>
              <a:rPr lang="ru-RU" sz="1300" kern="1200" dirty="0">
                <a:solidFill>
                  <a:schemeClr val="dk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endParaRPr lang="ru-RU" sz="1300" u="none" strike="noStrike" kern="1200" dirty="0">
              <a:solidFill>
                <a:schemeClr val="dk1"/>
              </a:solidFill>
              <a:effectLst/>
              <a:latin typeface="+mn-lt"/>
              <a:ea typeface="+mn-ea"/>
              <a:cs typeface="+mn-cs"/>
            </a:endParaRPr>
          </a:p>
          <a:p>
            <a:pPr>
              <a:lnSpc>
                <a:spcPts val="1200"/>
              </a:lnSpc>
              <a:spcBef>
                <a:spcPts val="1200"/>
              </a:spcBef>
            </a:pPr>
            <a:r>
              <a:rPr lang="ru-RU" sz="1300" i="1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.</a:t>
            </a:r>
          </a:p>
          <a:p>
            <a:pPr lvl="0">
              <a:lnSpc>
                <a:spcPts val="1560"/>
              </a:lnSpc>
              <a:spcBef>
                <a:spcPts val="1500"/>
              </a:spcBef>
              <a:spcAft>
                <a:spcPts val="0"/>
              </a:spcAft>
              <a:buClr>
                <a:srgbClr val="000000"/>
              </a:buClr>
              <a:buSzPts val="1200"/>
              <a:tabLst>
                <a:tab pos="201930" algn="l"/>
              </a:tabLst>
            </a:pPr>
            <a:endParaRPr lang="ru-RU" sz="1300" dirty="0">
              <a:solidFill>
                <a:schemeClr val="dk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119117D-CFAC-4411-87CA-744809347BCE}"/>
              </a:ext>
            </a:extLst>
          </p:cNvPr>
          <p:cNvSpPr txBox="1"/>
          <p:nvPr/>
        </p:nvSpPr>
        <p:spPr>
          <a:xfrm>
            <a:off x="476250" y="433136"/>
            <a:ext cx="5984603" cy="78483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400" dirty="0"/>
              <a:t>7.7 При использовании цилиндра c перфорированным ключом запрещается вытаскивать ключ из цилиндра в вертикальном положении.</a:t>
            </a:r>
          </a:p>
          <a:p>
            <a:pPr algn="just"/>
            <a:endParaRPr lang="ru-RU" sz="1400" dirty="0"/>
          </a:p>
          <a:p>
            <a:pPr algn="just"/>
            <a:r>
              <a:rPr lang="ru-RU" sz="1400" b="1" dirty="0"/>
              <a:t>8. Требования по защите блока дверного стального во время проведения ремонтных работ</a:t>
            </a:r>
          </a:p>
          <a:p>
            <a:pPr algn="just"/>
            <a:r>
              <a:rPr lang="ru-RU" sz="1400" dirty="0"/>
              <a:t>8.1 Дверное полотно должно быть защищено материалом, исключающим попадание на полотно</a:t>
            </a:r>
          </a:p>
          <a:p>
            <a:pPr algn="just"/>
            <a:r>
              <a:rPr lang="ru-RU" sz="1400" dirty="0"/>
              <a:t>и декоративную панель влаги, пыли, строительного материала. Полотно закрывают c обеих сторон, соединяя материал скотчем, исключая его попадание на открытые поверхности дверного полотна и декоративной панели, для ригелей замка(</a:t>
            </a:r>
            <a:r>
              <a:rPr lang="ru-RU" sz="1400" dirty="0" err="1"/>
              <a:t>ов</a:t>
            </a:r>
            <a:r>
              <a:rPr lang="ru-RU" sz="1400" dirty="0"/>
              <a:t>) и вертикального привода прорезают отверстия.</a:t>
            </a:r>
          </a:p>
          <a:p>
            <a:pPr algn="just"/>
            <a:r>
              <a:rPr lang="ru-RU" sz="1400" dirty="0"/>
              <a:t>8.2 Не допускать попадания посторонних предметов, строительного мусора в замочные скважины.</a:t>
            </a:r>
          </a:p>
          <a:p>
            <a:pPr algn="just"/>
            <a:r>
              <a:rPr lang="ru-RU" sz="1400" dirty="0"/>
              <a:t>Примечание: в качестве защитного материала рекомендуется выбирать «дышащие» материалы, не допускающие возникновения «парникового эффекта».</a:t>
            </a:r>
          </a:p>
          <a:p>
            <a:pPr algn="just"/>
            <a:endParaRPr lang="ru-RU" sz="1400" dirty="0"/>
          </a:p>
          <a:p>
            <a:pPr algn="just"/>
            <a:r>
              <a:rPr lang="ru-RU" sz="1400" b="1" dirty="0"/>
              <a:t>9. Требования по уходу</a:t>
            </a:r>
          </a:p>
          <a:p>
            <a:pPr algn="just"/>
            <a:r>
              <a:rPr lang="ru-RU" sz="1400" dirty="0"/>
              <a:t>9.1. По мере необходимости протирать полимерные поверхности полотна и дверной коробки мягкой тканью, смоченной в теплом мыльном растворе. Если температура воздуха внутри помещения менее +5°C, применять воду нельзя.</a:t>
            </a:r>
          </a:p>
          <a:p>
            <a:pPr algn="just"/>
            <a:r>
              <a:rPr lang="ru-RU" sz="1400" dirty="0"/>
              <a:t>9.2 Всю фурнитуру протирать только мягкими, сухими тканями (во избежание потускнения, изменения вида, отшелушивания покрытия).</a:t>
            </a:r>
          </a:p>
          <a:p>
            <a:pPr algn="just"/>
            <a:endParaRPr lang="ru-RU" sz="1400" dirty="0"/>
          </a:p>
          <a:p>
            <a:pPr algn="just"/>
            <a:r>
              <a:rPr lang="ru-RU" sz="1400" b="1" dirty="0"/>
              <a:t>10. Гарантийные обязательства</a:t>
            </a:r>
          </a:p>
          <a:p>
            <a:pPr algn="just"/>
            <a:r>
              <a:rPr lang="ru-RU" sz="1400" dirty="0"/>
              <a:t>10.1 Гарантийный срок-12 месяцев со дня отгрузки заказчику.</a:t>
            </a:r>
          </a:p>
          <a:p>
            <a:pPr algn="just"/>
            <a:r>
              <a:rPr lang="ru-RU" sz="1400" dirty="0"/>
              <a:t>10.2 Гарантийный срок эксплуатации замков и фурнитуры - 6 месяцев со дня отгрузки заказчику.</a:t>
            </a:r>
          </a:p>
          <a:p>
            <a:pPr algn="just"/>
            <a:r>
              <a:rPr lang="ru-RU" sz="1400" dirty="0"/>
              <a:t>10.3 Срок службы изделия внутри помещения - 10 лет.</a:t>
            </a:r>
          </a:p>
          <a:p>
            <a:pPr algn="just"/>
            <a:r>
              <a:rPr lang="ru-RU" sz="1400" dirty="0"/>
              <a:t>10.4 Гарантия не распространяется на замки и фурнитуру заказчика.</a:t>
            </a:r>
          </a:p>
          <a:p>
            <a:pPr algn="just"/>
            <a:r>
              <a:rPr lang="ru-RU" sz="1400" dirty="0"/>
              <a:t>10.5 Гарантийному ремонту не подлежат:</a:t>
            </a:r>
          </a:p>
          <a:p>
            <a:pPr algn="just"/>
            <a:r>
              <a:rPr lang="ru-RU" sz="1400" dirty="0"/>
              <a:t>-   изделия после взлома;</a:t>
            </a:r>
          </a:p>
          <a:p>
            <a:pPr algn="just"/>
            <a:r>
              <a:rPr lang="ru-RU" sz="1400" dirty="0"/>
              <a:t>- изделия с дефектами, вызванными в следствии нарушения условий эксплуатации, инструкции по монтажу;</a:t>
            </a:r>
          </a:p>
        </p:txBody>
      </p:sp>
    </p:spTree>
    <p:extLst>
      <p:ext uri="{BB962C8B-B14F-4D97-AF65-F5344CB8AC3E}">
        <p14:creationId xmlns:p14="http://schemas.microsoft.com/office/powerpoint/2010/main" val="19953721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41D48F6-E7DF-4B4F-ADC2-C671EA9EB31B}"/>
              </a:ext>
            </a:extLst>
          </p:cNvPr>
          <p:cNvSpPr txBox="1"/>
          <p:nvPr/>
        </p:nvSpPr>
        <p:spPr>
          <a:xfrm>
            <a:off x="457200" y="433136"/>
            <a:ext cx="6003653" cy="8063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400" dirty="0"/>
              <a:t>- изделия с признаками самостоятельного ремонта, в том числе самостоятельного разбора запирающих устройств.</a:t>
            </a:r>
          </a:p>
          <a:p>
            <a:pPr algn="just"/>
            <a:r>
              <a:rPr lang="ru-RU" sz="1400" dirty="0"/>
              <a:t>-  гарантия не распространяется на замки и фурнитуру заказчика.</a:t>
            </a:r>
          </a:p>
          <a:p>
            <a:pPr algn="just"/>
            <a:r>
              <a:rPr lang="ru-RU" sz="1400" dirty="0"/>
              <a:t>10.6 Завод-изготовитель гарантирует функционирование блока дверного при условии выполнения правил по монтажу и эксплуатации блока дверного стального.</a:t>
            </a:r>
          </a:p>
          <a:p>
            <a:pPr algn="just"/>
            <a:r>
              <a:rPr lang="ru-RU" sz="1400" dirty="0"/>
              <a:t>10.7 Гарантия не распространяется:</a:t>
            </a:r>
          </a:p>
          <a:p>
            <a:pPr marL="285750" indent="-285750" algn="just">
              <a:buFontTx/>
              <a:buChar char="-"/>
            </a:pPr>
            <a:r>
              <a:rPr lang="ru-RU" sz="1400" dirty="0"/>
              <a:t>при нарушении Требований настоящего Паспорта;</a:t>
            </a:r>
          </a:p>
          <a:p>
            <a:pPr marL="285750" indent="-285750" algn="just">
              <a:buFontTx/>
              <a:buChar char="-"/>
            </a:pPr>
            <a:r>
              <a:rPr lang="ru-RU" sz="1400" dirty="0"/>
              <a:t>при несоблюдении Инструкции по эксплуатации;</a:t>
            </a:r>
          </a:p>
          <a:p>
            <a:pPr marL="285750" indent="-285750" algn="just">
              <a:buFontTx/>
              <a:buChar char="-"/>
            </a:pPr>
            <a:r>
              <a:rPr lang="ru-RU" sz="1400" dirty="0"/>
              <a:t>при внесении Покупателем технических изменений в конструкцию блока дверного;</a:t>
            </a:r>
          </a:p>
          <a:p>
            <a:pPr marL="285750" indent="-285750" algn="just">
              <a:buFontTx/>
              <a:buChar char="-"/>
            </a:pPr>
            <a:r>
              <a:rPr lang="ru-RU" sz="1400" dirty="0"/>
              <a:t>на механические повреждения блока дверного, замков и комплектующих по вине Покупателя;</a:t>
            </a:r>
          </a:p>
          <a:p>
            <a:pPr marL="285750" indent="-285750" algn="just">
              <a:buFontTx/>
              <a:buChar char="-"/>
            </a:pPr>
            <a:r>
              <a:rPr lang="ru-RU" sz="1400" dirty="0"/>
              <a:t>при самостоятельной замене цилиндрового механизма;</a:t>
            </a:r>
          </a:p>
          <a:p>
            <a:pPr marL="285750" indent="-285750" algn="just">
              <a:buFontTx/>
              <a:buChar char="-"/>
            </a:pPr>
            <a:r>
              <a:rPr lang="ru-RU" sz="1400" dirty="0"/>
              <a:t>при самостоятельной перекодировке замка или цилиндрового механизма;</a:t>
            </a:r>
          </a:p>
          <a:p>
            <a:pPr marL="285750" indent="-285750" algn="just">
              <a:buFontTx/>
              <a:buChar char="-"/>
            </a:pPr>
            <a:r>
              <a:rPr lang="ru-RU" sz="1400" dirty="0"/>
              <a:t>на повреждения, возникшие по вине 3-х лиц;</a:t>
            </a:r>
          </a:p>
          <a:p>
            <a:pPr marL="285750" indent="-285750" algn="just">
              <a:buFontTx/>
              <a:buChar char="-"/>
            </a:pPr>
            <a:r>
              <a:rPr lang="ru-RU" sz="1400" dirty="0"/>
              <a:t>на дефекты, вызванные форс-мажорными обстоятельствами.</a:t>
            </a:r>
          </a:p>
          <a:p>
            <a:pPr marL="285750" indent="-285750" algn="just">
              <a:buFontTx/>
              <a:buChar char="-"/>
            </a:pPr>
            <a:r>
              <a:rPr lang="ru-RU" sz="1400" dirty="0"/>
              <a:t>10.8 В случае самостоятельного монтажа блока дверного Покупателем, претензии принимаются только на скрытые дефекты, обнаруженные в течение гарантийного срока.</a:t>
            </a:r>
          </a:p>
          <a:p>
            <a:pPr marL="285750" indent="-285750" algn="just">
              <a:buFontTx/>
              <a:buChar char="-"/>
            </a:pPr>
            <a:r>
              <a:rPr lang="ru-RU" sz="1400" dirty="0"/>
              <a:t>10.9 Для получения гарантийного обслуживания необходимо</a:t>
            </a:r>
          </a:p>
          <a:p>
            <a:pPr marL="285750" indent="-285750" algn="just">
              <a:buFontTx/>
              <a:buChar char="-"/>
            </a:pPr>
            <a:r>
              <a:rPr lang="ru-RU" sz="1400" dirty="0"/>
              <a:t>наличие Паспорта блока дверного стального</a:t>
            </a:r>
          </a:p>
          <a:p>
            <a:pPr marL="285750" indent="-285750" algn="just">
              <a:buFontTx/>
              <a:buChar char="-"/>
            </a:pPr>
            <a:r>
              <a:rPr lang="ru-RU" sz="1400" dirty="0"/>
              <a:t>наличие кассового (товарного) чека (или заменяющего его документа об оплате).</a:t>
            </a:r>
          </a:p>
          <a:p>
            <a:pPr marL="285750" indent="-285750" algn="just">
              <a:buFontTx/>
              <a:buChar char="-"/>
            </a:pPr>
            <a:endParaRPr lang="ru-RU" sz="1400" dirty="0"/>
          </a:p>
          <a:p>
            <a:pPr algn="just"/>
            <a:r>
              <a:rPr lang="ru-RU" sz="1400" b="1" dirty="0"/>
              <a:t>11. Свидетельство о приемке</a:t>
            </a:r>
          </a:p>
          <a:p>
            <a:pPr algn="just"/>
            <a:r>
              <a:rPr lang="ru-RU" sz="1400" dirty="0"/>
              <a:t>Блок дверной стальной соответствует технической документации ГОСТ 31173-2016, признан годным к эксплуатации</a:t>
            </a:r>
          </a:p>
          <a:p>
            <a:pPr algn="just"/>
            <a:endParaRPr lang="ru-RU" sz="1400" dirty="0"/>
          </a:p>
          <a:p>
            <a:pPr algn="just"/>
            <a:r>
              <a:rPr lang="ru-RU" sz="1400" b="1" dirty="0"/>
              <a:t>ООО «АТЕЛЬЕ СТАЛЬНЫХ ДВЕРЕЙ»</a:t>
            </a:r>
          </a:p>
          <a:p>
            <a:pPr algn="just"/>
            <a:r>
              <a:rPr lang="ru-RU" sz="1400" dirty="0"/>
              <a:t>www.as-doors</a:t>
            </a:r>
          </a:p>
          <a:p>
            <a:pPr algn="just"/>
            <a:r>
              <a:rPr lang="ru-RU" sz="1400" dirty="0"/>
              <a:t>E-mail: asd-doors@mail.ru</a:t>
            </a:r>
          </a:p>
          <a:p>
            <a:pPr algn="just"/>
            <a:r>
              <a:rPr lang="ru-RU" sz="1400" dirty="0"/>
              <a:t>Тел: + 7 (906) 073-13-44; + 7 (499) 411-16-17</a:t>
            </a:r>
          </a:p>
          <a:p>
            <a:pPr algn="just"/>
            <a:r>
              <a:rPr lang="ru-RU" sz="1400" dirty="0"/>
              <a:t>Адрес: Московская область, Люберецкий район, Новорязанское шоссе 25 км, Строймаркет на Рязанке,  п-н 8Б,9Б,56А,57А</a:t>
            </a:r>
          </a:p>
        </p:txBody>
      </p: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4CAA88BC-7D3E-49CA-811F-CFA364A93BF3}"/>
              </a:ext>
            </a:extLst>
          </p:cNvPr>
          <p:cNvCxnSpPr/>
          <p:nvPr/>
        </p:nvCxnSpPr>
        <p:spPr>
          <a:xfrm>
            <a:off x="593558" y="8710863"/>
            <a:ext cx="5342021" cy="0"/>
          </a:xfrm>
          <a:prstGeom prst="line">
            <a:avLst/>
          </a:prstGeom>
          <a:ln w="381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20B82843-5140-4B5E-8674-AE30A1DB5781}"/>
              </a:ext>
            </a:extLst>
          </p:cNvPr>
          <p:cNvSpPr txBox="1"/>
          <p:nvPr/>
        </p:nvSpPr>
        <p:spPr>
          <a:xfrm>
            <a:off x="6159167" y="8527018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3079786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987331" y="324923"/>
            <a:ext cx="263277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/>
              <a:t>ГАРАНТИЙНЫЙ ТАЛОН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330925" y="725030"/>
          <a:ext cx="6305005" cy="3376706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12804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475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5007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2693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0230"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900" u="none" strike="noStrike" dirty="0">
                          <a:effectLst/>
                        </a:rPr>
                        <a:t>Модель двери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>
                          <a:effectLst/>
                        </a:rPr>
                        <a:t> 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44176">
                <a:tc gridSpan="4">
                  <a:txBody>
                    <a:bodyPr/>
                    <a:lstStyle/>
                    <a:p>
                      <a:pPr marL="87313" indent="0" algn="l" rtl="0" fontAlgn="ctr"/>
                      <a:r>
                        <a:rPr lang="ru-RU" sz="900" u="none" strike="noStrike" dirty="0">
                          <a:effectLst/>
                        </a:rPr>
                        <a:t>__контурная ДСН К__Н 2050х_________ ГОСТ 31173-2003 масса дверного блока ____ кг.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marL="87313" indent="0" algn="l" rtl="0" fontAlgn="ctr"/>
                      <a:r>
                        <a:rPr lang="ru-RU" sz="900" u="none" strike="noStrike" dirty="0">
                          <a:effectLst/>
                        </a:rPr>
                        <a:t>__контурная ДСН К__Н 2050х_________ 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l" rtl="0" fontAlgn="ctr"/>
                      <a:r>
                        <a:rPr lang="ru-RU" sz="900" u="none" strike="noStrike" dirty="0">
                          <a:effectLst/>
                        </a:rPr>
                        <a:t>    ТУ 5361-002-31173-2015. Масса дверного блока ____ кг. Допуск на массу +/- 10%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0230">
                <a:tc>
                  <a:txBody>
                    <a:bodyPr/>
                    <a:lstStyle/>
                    <a:p>
                      <a:pPr marL="87313" indent="0" algn="l" rtl="0" fontAlgn="ctr"/>
                      <a:r>
                        <a:rPr lang="ru-RU" sz="900" u="none" strike="noStrike" dirty="0">
                          <a:effectLst/>
                        </a:rPr>
                        <a:t>Серийный номер: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 gridSpan="3"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>
                          <a:effectLst/>
                        </a:rPr>
                        <a:t> 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0230">
                <a:tc>
                  <a:txBody>
                    <a:bodyPr/>
                    <a:lstStyle/>
                    <a:p>
                      <a:pPr marL="87313" indent="0" algn="l" rtl="0" fontAlgn="ctr"/>
                      <a:r>
                        <a:rPr lang="ru-RU" sz="900" u="none" strike="noStrike" dirty="0">
                          <a:effectLst/>
                        </a:rPr>
                        <a:t>Дата изготовления: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>
                          <a:effectLst/>
                        </a:rPr>
                        <a:t> 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u="none" strike="noStrike">
                          <a:effectLst/>
                        </a:rPr>
                        <a:t>Подпись ОТК: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>
                          <a:effectLst/>
                        </a:rPr>
                        <a:t> 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1194">
                <a:tc>
                  <a:txBody>
                    <a:bodyPr/>
                    <a:lstStyle/>
                    <a:p>
                      <a:pPr marL="87313" indent="0" algn="l" rtl="0" fontAlgn="ctr"/>
                      <a:r>
                        <a:rPr lang="ru-RU" sz="900" u="none" strike="noStrike" dirty="0">
                          <a:effectLst/>
                        </a:rPr>
                        <a:t>Дата продажи: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>
                          <a:effectLst/>
                        </a:rPr>
                        <a:t> 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u="none" strike="noStrike">
                          <a:effectLst/>
                        </a:rPr>
                        <a:t>Подпись продавца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>
                          <a:effectLst/>
                        </a:rPr>
                        <a:t> 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3120">
                <a:tc>
                  <a:txBody>
                    <a:bodyPr/>
                    <a:lstStyle/>
                    <a:p>
                      <a:pPr marL="87313" indent="0" algn="l" rtl="0" fontAlgn="ctr"/>
                      <a:r>
                        <a:rPr lang="ru-RU" sz="900" u="none" strike="noStrike" dirty="0">
                          <a:effectLst/>
                        </a:rPr>
                        <a:t>Дата установки: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>
                          <a:effectLst/>
                        </a:rPr>
                        <a:t> 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900" u="none" strike="noStrike">
                          <a:effectLst/>
                        </a:rPr>
                        <a:t>Подпись установщика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>
                          <a:effectLst/>
                        </a:rPr>
                        <a:t> 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02983">
                <a:tc gridSpan="4">
                  <a:txBody>
                    <a:bodyPr/>
                    <a:lstStyle/>
                    <a:p>
                      <a:pPr marL="87313" indent="0" algn="l" rtl="0" fontAlgn="ctr"/>
                      <a:r>
                        <a:rPr lang="ru-RU" sz="900" u="none" strike="noStrike" dirty="0">
                          <a:effectLst/>
                        </a:rPr>
                        <a:t>Проверил работоспособность изделия и комплектацию товара. Претензий к внешнему виду не имею. Комплект ключей получил. С условиями гарантийных обязательств и правилами эксплуатации ознакомлен.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0826">
                <a:tc gridSpan="2">
                  <a:txBody>
                    <a:bodyPr/>
                    <a:lstStyle/>
                    <a:p>
                      <a:pPr marL="87313" indent="0" algn="l" rtl="0" fontAlgn="ctr"/>
                      <a:r>
                        <a:rPr lang="ru-RU" sz="900" u="none" strike="noStrike" dirty="0">
                          <a:effectLst/>
                        </a:rPr>
                        <a:t>Подпись покупателя: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>
                          <a:effectLst/>
                        </a:rPr>
                        <a:t> 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83717">
                <a:tc gridSpan="2">
                  <a:txBody>
                    <a:bodyPr/>
                    <a:lstStyle/>
                    <a:p>
                      <a:pPr marL="87313" indent="0" algn="l" rtl="0" fontAlgn="ctr"/>
                      <a:r>
                        <a:rPr lang="ru-RU" sz="900" u="none" strike="noStrike" dirty="0">
                          <a:effectLst/>
                        </a:rPr>
                        <a:t>Телефон сервисного центра: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 dirty="0">
                          <a:effectLst/>
                        </a:rPr>
                        <a:t> 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3359881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1536</TotalTime>
  <Words>2408</Words>
  <Application>Microsoft Office PowerPoint</Application>
  <PresentationFormat>Экран (4:3)</PresentationFormat>
  <Paragraphs>221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8" baseType="lpstr">
      <vt:lpstr>Arial</vt:lpstr>
      <vt:lpstr>Arial Black</vt:lpstr>
      <vt:lpstr>Calibri</vt:lpstr>
      <vt:lpstr>Calibri Light</vt:lpstr>
      <vt:lpstr>Century Gothic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Мария</dc:creator>
  <cp:lastModifiedBy>Мария Киреенкова</cp:lastModifiedBy>
  <cp:revision>243</cp:revision>
  <dcterms:created xsi:type="dcterms:W3CDTF">2017-10-25T07:12:27Z</dcterms:created>
  <dcterms:modified xsi:type="dcterms:W3CDTF">2026-03-13T13:24:31Z</dcterms:modified>
</cp:coreProperties>
</file>