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3" r:id="rId3"/>
    <p:sldId id="256" r:id="rId4"/>
    <p:sldId id="257" r:id="rId5"/>
    <p:sldId id="258" r:id="rId6"/>
    <p:sldId id="264" r:id="rId7"/>
    <p:sldId id="265" r:id="rId8"/>
    <p:sldId id="266" r:id="rId9"/>
    <p:sldId id="268" r:id="rId10"/>
    <p:sldId id="269" r:id="rId11"/>
    <p:sldId id="267" r:id="rId1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23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65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25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74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63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9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12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535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712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41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3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1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77042-AF57-41BF-9CCD-488A159AF3DF}" type="datetimeFigureOut">
              <a:rPr lang="ru-RU" smtClean="0"/>
              <a:t>28.07.2026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09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gran-stroi.ru/gost/sp_54_13330_2011_.php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65;p14"/>
          <p:cNvPicPr preferRelativeResize="0"/>
          <p:nvPr/>
        </p:nvPicPr>
        <p:blipFill rotWithShape="1">
          <a:blip r:embed="rId2">
            <a:alphaModFix/>
          </a:blip>
          <a:srcRect l="1" r="1438" b="4595"/>
          <a:stretch/>
        </p:blipFill>
        <p:spPr>
          <a:xfrm>
            <a:off x="-2761" y="48037"/>
            <a:ext cx="6858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7329" y="2129641"/>
            <a:ext cx="1823342" cy="1884120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268E0031-E2DB-44B9-B662-7B2F46C3D755}"/>
              </a:ext>
            </a:extLst>
          </p:cNvPr>
          <p:cNvSpPr txBox="1"/>
          <p:nvPr/>
        </p:nvSpPr>
        <p:spPr>
          <a:xfrm>
            <a:off x="0" y="4620037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Century Gothic" panose="020B0502020202020204" pitchFamily="34" charset="0"/>
              </a:rPr>
              <a:t>ПАСПОРТ МОДЕЛИ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0CD0D413-AC33-49F4-B9EB-62D5D6F49A73}"/>
              </a:ext>
            </a:extLst>
          </p:cNvPr>
          <p:cNvSpPr txBox="1"/>
          <p:nvPr/>
        </p:nvSpPr>
        <p:spPr>
          <a:xfrm>
            <a:off x="7235687" y="3021758"/>
            <a:ext cx="6858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дверь входная стальная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AC2976E-474E-4863-8FEC-F02058820970}"/>
              </a:ext>
            </a:extLst>
          </p:cNvPr>
          <p:cNvSpPr txBox="1"/>
          <p:nvPr/>
        </p:nvSpPr>
        <p:spPr>
          <a:xfrm>
            <a:off x="0" y="6933348"/>
            <a:ext cx="6858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с адаптивной замковой частью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25A2E059-B923-4E91-AA25-1A0D49B617B0}"/>
              </a:ext>
            </a:extLst>
          </p:cNvPr>
          <p:cNvSpPr txBox="1"/>
          <p:nvPr/>
        </p:nvSpPr>
        <p:spPr>
          <a:xfrm>
            <a:off x="2761" y="5479436"/>
            <a:ext cx="6858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дверь входная стальная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E6351413-A9CB-4C98-9C23-F3945B13D730}"/>
              </a:ext>
            </a:extLst>
          </p:cNvPr>
          <p:cNvSpPr txBox="1"/>
          <p:nvPr/>
        </p:nvSpPr>
        <p:spPr>
          <a:xfrm>
            <a:off x="7069815" y="4355044"/>
            <a:ext cx="6858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с биометрическим замком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9C8187-4E88-42C1-AEF1-1D43DC1A5E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705" y="6869148"/>
            <a:ext cx="2564225" cy="80550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AEA486-E2AE-447E-AFD4-FE94BBE6800B}"/>
              </a:ext>
            </a:extLst>
          </p:cNvPr>
          <p:cNvSpPr txBox="1"/>
          <p:nvPr/>
        </p:nvSpPr>
        <p:spPr>
          <a:xfrm>
            <a:off x="42221" y="5945818"/>
            <a:ext cx="68580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Arial Black" panose="020B0A04020102020204" pitchFamily="34" charset="0"/>
              </a:rPr>
              <a:t>ДУЭТ Б</a:t>
            </a:r>
            <a:endParaRPr lang="en-US" sz="5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44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98EEAD-7B76-4B9C-9E19-F67BE3272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657" y="1657"/>
            <a:ext cx="3432313" cy="3429000"/>
          </a:xfrm>
          <a:prstGeom prst="rect">
            <a:avLst/>
          </a:prstGeom>
        </p:spPr>
      </p:pic>
      <p:pic>
        <p:nvPicPr>
          <p:cNvPr id="8" name="Google Shape;65;p14">
            <a:extLst>
              <a:ext uri="{FF2B5EF4-FFF2-40B4-BE49-F238E27FC236}">
                <a16:creationId xmlns:a16="http://schemas.microsoft.com/office/drawing/2014/main" id="{DBC34839-3E54-4E8B-9BF3-B878954B7D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438" b="4595"/>
          <a:stretch/>
        </p:blipFill>
        <p:spPr>
          <a:xfrm>
            <a:off x="-1" y="0"/>
            <a:ext cx="6964019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6CBEA128-302F-4054-BF97-28B3FA32F688}"/>
              </a:ext>
            </a:extLst>
          </p:cNvPr>
          <p:cNvSpPr txBox="1"/>
          <p:nvPr/>
        </p:nvSpPr>
        <p:spPr>
          <a:xfrm>
            <a:off x="7318514" y="7554929"/>
            <a:ext cx="571168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i="1" dirty="0"/>
              <a:t>Обратите внимание! 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liberation_sansregular"/>
              </a:rPr>
              <a:t>Рабочий диапазон </a:t>
            </a:r>
            <a:r>
              <a:rPr lang="ru-RU" altLang="ru-RU" sz="1400" b="1" i="1" dirty="0">
                <a:solidFill>
                  <a:srgbClr val="231F20"/>
                </a:solidFill>
                <a:latin typeface="liberation_sansregular"/>
              </a:rPr>
              <a:t>вла</a:t>
            </a:r>
            <a:r>
              <a:rPr kumimoji="0" lang="ru-RU" altLang="ru-RU" sz="1400" b="1" i="1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liberation_sansregular"/>
              </a:rPr>
              <a:t>жности для корректной работы биометрического замка составляет 20%-90%</a:t>
            </a:r>
            <a:endParaRPr kumimoji="0" lang="ru-RU" altLang="ru-RU" sz="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liberation_sansregular"/>
              </a:rPr>
              <a:t>Рабочий диапазон </a:t>
            </a:r>
            <a:r>
              <a:rPr lang="ru-RU" altLang="ru-RU" sz="1400" b="1" i="1" dirty="0">
                <a:solidFill>
                  <a:srgbClr val="231F20"/>
                </a:solidFill>
                <a:latin typeface="liberation_sansregular"/>
              </a:rPr>
              <a:t>температуры для </a:t>
            </a:r>
            <a:r>
              <a:rPr kumimoji="0" lang="ru-RU" altLang="ru-RU" sz="1400" b="1" i="1" u="none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latin typeface="liberation_sansregular"/>
              </a:rPr>
              <a:t> корректной работы биометрического замка составляет -25ºС -+60ºС</a:t>
            </a:r>
            <a:endParaRPr kumimoji="0" lang="ru-RU" altLang="ru-RU" sz="32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ru-RU" sz="1200" b="1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29014E-CBC7-4670-89EF-5A40AA234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8462" y="2080020"/>
            <a:ext cx="4454935" cy="4983958"/>
          </a:xfrm>
          <a:prstGeom prst="rect">
            <a:avLst/>
          </a:prstGeom>
          <a:effectLst/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C516E757-0890-4A23-963A-45D30226FB05}"/>
              </a:ext>
            </a:extLst>
          </p:cNvPr>
          <p:cNvSpPr txBox="1"/>
          <p:nvPr/>
        </p:nvSpPr>
        <p:spPr>
          <a:xfrm>
            <a:off x="7586299" y="4094945"/>
            <a:ext cx="51761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i="1" dirty="0"/>
              <a:t>Обратите внимание! 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i="1" dirty="0"/>
              <a:t>Модель требует особых условий установки!  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i="1" dirty="0"/>
              <a:t>При установке обязательно наличие навеса, исключающего попадание прямых солнечных лучей и осадков на дверь.</a:t>
            </a:r>
            <a:endParaRPr lang="ru-RU" sz="1200" b="1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936C87-C423-4387-8C3E-F49542B43606}"/>
              </a:ext>
            </a:extLst>
          </p:cNvPr>
          <p:cNvSpPr txBox="1"/>
          <p:nvPr/>
        </p:nvSpPr>
        <p:spPr>
          <a:xfrm>
            <a:off x="429323" y="7434575"/>
            <a:ext cx="610537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Обратите внимание! </a:t>
            </a:r>
          </a:p>
          <a:p>
            <a:r>
              <a:rPr lang="ru-RU" sz="1400" b="1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Замковая часть двери, куда по умолчанию встроен механический замок, адаптирована под замену на биометрический замок*. </a:t>
            </a:r>
            <a:endParaRPr lang="ru-RU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400" b="1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Заменить можно в любой момент!</a:t>
            </a:r>
          </a:p>
          <a:p>
            <a:endParaRPr lang="ru-RU" sz="1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100" b="0" i="1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*Биометрический замок покупается отдельно.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4507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438036"/>
              </p:ext>
            </p:extLst>
          </p:nvPr>
        </p:nvGraphicFramePr>
        <p:xfrm>
          <a:off x="868653" y="3140390"/>
          <a:ext cx="5105783" cy="6003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5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0361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СОДЕРЖАНИЕ</a:t>
                      </a:r>
                    </a:p>
                    <a:p>
                      <a:pPr marL="0" indent="1714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/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30810" algn="l"/>
                        </a:tabLst>
                      </a:pPr>
                      <a:r>
                        <a:rPr lang="ru-RU" sz="1400" dirty="0"/>
                        <a:t>1. Функциональное назначение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0335" algn="l"/>
                        </a:tabLst>
                      </a:pPr>
                      <a:r>
                        <a:rPr lang="ru-RU" sz="1400" dirty="0"/>
                        <a:t>2. Основные технические данные и характеристики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6050" algn="l"/>
                        </a:tabLst>
                      </a:pPr>
                      <a:r>
                        <a:rPr lang="ru-RU" sz="1400" dirty="0"/>
                        <a:t>3. Комплект поставки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33985" algn="l"/>
                        </a:tabLst>
                      </a:pPr>
                      <a:r>
                        <a:rPr lang="ru-RU" sz="1400" dirty="0"/>
                        <a:t>4. Транспортировка и хранение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3510" algn="l"/>
                        </a:tabLst>
                      </a:pPr>
                      <a:r>
                        <a:rPr lang="ru-RU" sz="1400" dirty="0"/>
                        <a:t>5. Меры безопасности и правила эксплуатации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33985" algn="l"/>
                        </a:tabLst>
                      </a:pPr>
                      <a:r>
                        <a:rPr lang="ru-RU" sz="1400" dirty="0"/>
                        <a:t>6. Устройство и принцип действия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3510" algn="l"/>
                        </a:tabLst>
                      </a:pPr>
                      <a:r>
                        <a:rPr lang="ru-RU" sz="1400" dirty="0"/>
                        <a:t>7. Порядок монтажа и подготовки к эксплуатации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3510" algn="l"/>
                        </a:tabLst>
                      </a:pPr>
                      <a:r>
                        <a:rPr lang="ru-RU" sz="1400" dirty="0"/>
                        <a:t>8. Гарантийные обязательства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3510" algn="l"/>
                        </a:tabLst>
                      </a:pPr>
                      <a:r>
                        <a:rPr lang="ru-RU" sz="1400" dirty="0"/>
                        <a:t>9. </a:t>
                      </a:r>
                      <a:r>
                        <a:rPr lang="ru-RU" sz="1400" dirty="0" err="1"/>
                        <a:t>Негарантийные</a:t>
                      </a:r>
                      <a:r>
                        <a:rPr lang="ru-RU" sz="1400" dirty="0"/>
                        <a:t> случаи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207010" algn="l"/>
                        </a:tabLst>
                      </a:pPr>
                      <a:r>
                        <a:rPr lang="ru-RU" sz="1400" dirty="0"/>
                        <a:t>10. Гарантийный талон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76288" y="1316723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b="0" i="0" u="none" strike="noStrike" cap="none" normalizeH="0" baseline="0">
                <a:ln>
                  <a:noFill/>
                </a:ln>
                <a:effectLst/>
              </a:rPr>
            </a:br>
            <a:endParaRPr kumimoji="0" lang="ru-RU" altLang="ru-RU" b="0" i="0" u="none" strike="noStrike" cap="none" normalizeH="0" baseline="0">
              <a:ln>
                <a:noFill/>
              </a:ln>
              <a:effectLst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38150" y="4650473"/>
            <a:ext cx="184731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6287" y="1019452"/>
            <a:ext cx="5472113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/>
              <a:t>УВАЖАЕМЫЙ ПОКУПАТЕЛЬ!</a:t>
            </a:r>
          </a:p>
          <a:p>
            <a:pPr>
              <a:spcBef>
                <a:spcPts val="1500"/>
              </a:spcBef>
              <a:spcAft>
                <a:spcPts val="0"/>
              </a:spcAft>
            </a:pPr>
            <a:r>
              <a:rPr lang="ru-RU" sz="1400" dirty="0"/>
              <a:t>Благодарим Вас за выбор металлической двери нашего производства.</a:t>
            </a:r>
          </a:p>
          <a:p>
            <a:pPr>
              <a:spcBef>
                <a:spcPts val="1500"/>
              </a:spcBef>
              <a:spcAft>
                <a:spcPts val="0"/>
              </a:spcAft>
            </a:pPr>
            <a:r>
              <a:rPr lang="ru-RU" sz="1400" dirty="0"/>
              <a:t>При соблюдении всех условий и правил эксплуатации и ухода, прописанных в данном паспорте, ваша дверь прослужит в течении многих лет.</a:t>
            </a:r>
          </a:p>
        </p:txBody>
      </p:sp>
    </p:spTree>
    <p:extLst>
      <p:ext uri="{BB962C8B-B14F-4D97-AF65-F5344CB8AC3E}">
        <p14:creationId xmlns:p14="http://schemas.microsoft.com/office/powerpoint/2010/main" val="224798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841447"/>
              </p:ext>
            </p:extLst>
          </p:nvPr>
        </p:nvGraphicFramePr>
        <p:xfrm>
          <a:off x="702365" y="322580"/>
          <a:ext cx="5562078" cy="871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6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2427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9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None/>
                        <a:tabLst>
                          <a:tab pos="328295" algn="l"/>
                        </a:tabLst>
                      </a:pPr>
                      <a:endParaRPr lang="ru-RU" sz="1400" dirty="0"/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Введение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1.1. Настоящий паспорт, совмещенный c инструкцией по монтажу, инструкцией по эксплуатации предназначен для ознакомления c конструкциями блоков дверных условиями их монтажа и эксплуатации в соответствии нормативно-техническими документами ГОСТ 31173-2016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2.Общие сведения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 Блок дверной стальной, предназначен для защиты</a:t>
                      </a:r>
                      <a:b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несанкционированного проникновения в жилые дома, квартиры, общественные, учебные, производственные, торговые и иные помещения.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2.2. Конструкция блока дверного –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однопольный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/двупольный, правого/левого исполнения,  наружного открывания/внутреннего открывания.</a:t>
                      </a:r>
                    </a:p>
                    <a:p>
                      <a:pPr algn="just"/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Устройство и описание конструкции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3.1. Блок дверной представляет собой конструкцию, состоящую из дверной коробки и дверного полотна, соединенных между собой двумя или более петлями, приваренными к дверной коробке и полотну, либо при помощи скрытых петель.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3.2. Вид отделки полотна: снаружи возможна декоративная панель, декоративная отделка металлом, либо отделка, выполненная методом давления металла; c внутренней стороны возможна аналогичная отделка как и снаружи.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3.3. В комплект поставки блока дверного входят:</a:t>
                      </a: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algn="just"/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– количество ключей зависит от количества замков и/или типа цилиндра;</a:t>
                      </a:r>
                    </a:p>
                    <a:p>
                      <a:pPr algn="just"/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 – стандартный комплект фурнитуры: комплект ручек c крепежом, глазок</a:t>
                      </a:r>
                    </a:p>
                    <a:p>
                      <a:pPr algn="just"/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3.4. Предприятие-изготовитель оставляет за собой право внесения конструктивных изменений в блок дверной,  не отраженных в настоящем Паспорте, при условии сохранения или улучшения потребительских, эксплуатационных и иных характеристик.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CCA771C-89A6-42B9-977C-68DC85722D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150494"/>
              </p:ext>
            </p:extLst>
          </p:nvPr>
        </p:nvGraphicFramePr>
        <p:xfrm>
          <a:off x="702365" y="5849773"/>
          <a:ext cx="3620254" cy="9144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71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0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  Блок дверной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  Паспорт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  Ключ от замка (</a:t>
                      </a:r>
                      <a:r>
                        <a:rPr lang="ru-RU" sz="1000" dirty="0" err="1">
                          <a:effectLst/>
                        </a:rPr>
                        <a:t>ов</a:t>
                      </a:r>
                      <a:r>
                        <a:rPr lang="ru-RU" sz="1000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4+4*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Комплект фурнитуры в упаковке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1**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  Упаковка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541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202297"/>
              </p:ext>
            </p:extLst>
          </p:nvPr>
        </p:nvGraphicFramePr>
        <p:xfrm>
          <a:off x="593557" y="371909"/>
          <a:ext cx="5867296" cy="8107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7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2312"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Правила монтажа блока дверного стального c помощью крепежных пластин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 Рекомендуется производить монтаж блока дверного специализированными организациями </a:t>
                      </a:r>
                      <a:b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монтажу металлоконструкций.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4.2. Блоки дверные стальные рекомендуется устанавливать в проемы, выполненные из кирпича или бетона. Толщина стен должна быть не менее 160 мм.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4.3. Подготовить проем к установке блока дверного: отбить старую штукатурку до основной стены.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4.4. Снять дверное полотно c дверной коробки. Не допускать утери опорных шайб сферических петель или шаров и стопорного винта для петель «Барк»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4.5. Установить дверную коробку в проем, выставить по отвесу и уровню, и зафиксировать деревянными клиньями.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4.6. Со стороны петлевой стойки дверной коробки, через отверстия в крепежных пластинах, просверлить в стене дверного проема отверстия диаметром 12 мм на глубину не менее 150 мм. B отверстия забить монтажные стержни и приварить к пластинам, либо заменить монтажные стержни на анкерные болты.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4.7. Навесить полотно, закрыть блок дверной и проверить работу замков и задвижки. При необходимости отрегулировать замочную стойку дверной коробки: по вертикали — для совмещения отверстий ригелей замка(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ов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), по горизонтали — для обеспечения равномерного прилегания уплотнителей. Проверить равномерность зазоров между полотном и дверной коробкой.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4.8. Через крепежные пластины просверлить два отверстия в стене, в верхней и нижней части замочной стойки, забить монтажные стержни и приварить их.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 4.9. Проверить работу замка(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ов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), задвижки. При нормальной работе замка(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ов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 забить средний монтажный стержень и приварить к пластине. При проверке работы ригелей замка(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ов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 разрешается расточить отверстия под ригели в дверной коробке (не более 0,5 мм).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4.10. Установку ручек необходимо проводить в следующей последовательности: 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– выставить квадрат ручки таким образом, чтобы вылет c обеих сторон полотна составил не менее 24...26 мм, 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– закрепить ручки на квадратах установочными винтами, входящими в комплект, 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– зафиксировать стопорные винты на ручках c обеих сторон.</a:t>
                      </a:r>
                      <a:endParaRPr lang="ru-RU" sz="13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56698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346173"/>
              </p:ext>
            </p:extLst>
          </p:nvPr>
        </p:nvGraphicFramePr>
        <p:xfrm>
          <a:off x="593558" y="269421"/>
          <a:ext cx="5867295" cy="8745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2312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4.11. Правильно установленный блок дверной в открытом состоянии должен сохранять равновесие под любым углом открывания.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4.12. Приготовить цементный раствор в соотношении 1:3, смочить проем водой и заполнить раствором технологические зазоры между дверной коробкой и проемом. Возможна герметизация зазоров монтажной пеной c последующим оштукатуриванием.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4.13. До полного схватывания раствора или полной полимеризации пены пользоваться дверным блоком необходимо c осторожностью (не хлопать).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4.14. При установке двери с заглублением в проем необходимо принять меры для предотвращения удара об откос и отрыва петель, для чего обязательна установка ограничителя открывания или доводчика. При невыполнении потребителем данного требования гарантия аннулируется.</a:t>
                      </a: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Инструкция по эксплуатации блока дверного стального 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5.1. Надежная работа блока дверного зависит от правильной установки, эксплуатации и своевременного технического обслуживания.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5.2. Закрывать и открывать задвижку и/или замок (и) следует только после того, как Вы убедитесь, что блок дверной зафиксирован на защелку. Признаком того, что полотно снято c защелки, является возросшее сопротивление вращению ключа или вертушка задвижки. </a:t>
                      </a:r>
                    </a:p>
                    <a:p>
                      <a:pPr algn="just" defTabSz="685800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Для постановки блока дверного на защелку необходимо: с внешней стороны толкнуть дверное полотно рукой, с внутренней стороны потянуть на себя дверное полотно c помощью ручки. B момент фиксации полотна на защелку будет слышен характерный щелчок.</a:t>
                      </a:r>
                      <a:endParaRPr lang="en-US" sz="1400" dirty="0">
                        <a:solidFill>
                          <a:schemeClr val="dk1"/>
                        </a:solidFill>
                      </a:endParaRPr>
                    </a:p>
                    <a:p>
                      <a:pPr algn="just" defTabSz="685800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5.3. При проведении строительных и ремонтных работ в условиях повышенной влажности и низкой температуры возможно образование конденсата и обледенения на блоке дверном. Это может привести к нарушению функционирования блока дверного и его комплектующих, к потере товарного вида декоративной панели.</a:t>
                      </a:r>
                    </a:p>
                    <a:p>
                      <a:pPr algn="just" defTabSz="685800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5.4. При возникновении постороннего шума в петлевой части блока дверного при эксплуатации (скрип, трение), необходимо смазывать шарниры и подшипники тонким слоем смазки ЦИАТИМ-221 ГОСТ 6267-74.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5.5. В случае необходимости использования блока дверного c доводчиком (гидравлическим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закрывателем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 в открытом положении, следует разъединить рычаги доводчика. Нельзя фиксировать блок дверной подручными средствами, т. к. это может привести к неисправности доводчика.</a:t>
                      </a:r>
                      <a:endParaRPr lang="en-US" sz="1400" dirty="0">
                        <a:solidFill>
                          <a:schemeClr val="dk1"/>
                        </a:solidFill>
                      </a:endParaRPr>
                    </a:p>
                    <a:p>
                      <a:pPr algn="just" defTabSz="685800"/>
                      <a:endParaRPr lang="ru-RU" sz="1400" dirty="0">
                        <a:solidFill>
                          <a:schemeClr val="dk1"/>
                        </a:solidFill>
                      </a:endParaRP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34570" y="1234741"/>
            <a:ext cx="3429000" cy="6617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200" dirty="0"/>
          </a:p>
          <a:p>
            <a:endParaRPr lang="ru-RU" sz="1200" dirty="0">
              <a:solidFill>
                <a:schemeClr val="dk1"/>
              </a:solidFill>
            </a:endParaRPr>
          </a:p>
          <a:p>
            <a:endParaRPr lang="ru-RU" sz="13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4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546500"/>
              </p:ext>
            </p:extLst>
          </p:nvPr>
        </p:nvGraphicFramePr>
        <p:xfrm>
          <a:off x="593558" y="395973"/>
          <a:ext cx="5680242" cy="8107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0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2312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При открывании двери с заглубленным способом установки, необходимо ее придерживать с целью предотвращения удара внешней стороны об откос и выворачивания петлевой части. Рекомендуется установка ограничителя (стопора) открывания.</a:t>
                      </a:r>
                    </a:p>
                    <a:p>
                      <a:pPr lvl="0" algn="just"/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Требования к установке наружных входных дверей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 В соответствии с требованиями СНиП п. 9.19  </a:t>
                      </a: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СП 54.13330.2011 «Жилые здания 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многоквартирные» 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en-US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климатических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районах при всех наружных входах в жилые здания необходимо предусматривать тамбуры глубиной не менее 1,5 м. Двойные тамбуры при входах во все жилые здания необходимы в районах с температурой наиболее холодной пятидневки минус 40°С и ниже.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 Требования к организации тамбура:</a:t>
                      </a:r>
                    </a:p>
                    <a:p>
                      <a:pPr marL="0" indent="0" algn="just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 районах с температурой наиболее холодной пятидневки ниже минус 35°С (до минус 40°С) двойной тамбур необходим при входе в здания высотой 4 этажа и выше. </a:t>
                      </a:r>
                    </a:p>
                    <a:p>
                      <a:pPr marL="0" indent="0" algn="just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в местностях с температурой наиболее холодной пятидневки ниже минус 25°С (до минус 35°С) двойной тамбур при входе необходим только у 10-и и более этажных зданий. </a:t>
                      </a:r>
                    </a:p>
                    <a:p>
                      <a:pPr marL="0" indent="0" algn="just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в районах с температурой наиболее холодной пятидневки ниже минус 20°С (до минус 25°С) при входе в здания двойной тамбур устраивают при этажности здания в 12 этажей и более. </a:t>
                      </a:r>
                    </a:p>
                    <a:p>
                      <a:pPr marL="0" indent="0" algn="just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при температуре наиболее холодной пятидневки минус 20°С и выше, двойной тамбур при входе необходим только для 16-и и более этажных зданий.</a:t>
                      </a:r>
                    </a:p>
                    <a:p>
                      <a:pPr marL="0" indent="0"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при непосредственном входе в квартиры из неотапливаемой лестничной клетки также необходим двойной тамбур. Относительная влажность воздуха в холодном тамбуре не должна превышать 60%.</a:t>
                      </a:r>
                    </a:p>
                    <a:p>
                      <a:pPr algn="just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 В отношении дверных блоков с терморазрывом допускается установка без наличия указанного тамбура, однако, при этом, за дверью должно находиться помещение с наличием вытяжной 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в</a:t>
                      </a:r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ентиляции и относительная влажность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воздуха в помещении за дверным блоком не должна быть выше 45%. В ином случае на дверном блоке возможно образование конденсата на поверхности полотна, фурнитуре и дверной коробке. Образование конденсата и возникшие в результате его образования недостатки дверного блока в указанном случае не будут рассматриваться как производственный недостаток, гарантия Поставщика и изготовителя на указанные недостатки не распространяется.</a:t>
                      </a:r>
                      <a:endParaRPr lang="ru-RU" sz="14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1600" y="395973"/>
            <a:ext cx="3429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sz="1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62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93558" y="395973"/>
          <a:ext cx="5716452" cy="92558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6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2312">
                <a:tc>
                  <a:txBody>
                    <a:bodyPr/>
                    <a:lstStyle/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300" u="none" strike="noStrike" spc="0" dirty="0">
                        <a:effectLst/>
                      </a:endParaRPr>
                    </a:p>
                    <a:p>
                      <a:pPr lvl="0" algn="just">
                        <a:lnSpc>
                          <a:spcPts val="1535"/>
                        </a:lnSpc>
                        <a:buClr>
                          <a:srgbClr val="000000"/>
                        </a:buClr>
                        <a:buSzPts val="1200"/>
                        <a:tabLst>
                          <a:tab pos="192405" algn="l"/>
                        </a:tabLst>
                      </a:pPr>
                      <a:r>
                        <a:rPr lang="ru-RU" sz="1300" b="1" dirty="0"/>
                        <a:t>7.</a:t>
                      </a:r>
                      <a:r>
                        <a:rPr lang="ru-RU" sz="1300" b="1" i="0" u="sng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Запрещается:</a:t>
                      </a:r>
                    </a:p>
                    <a:p>
                      <a:pPr lvl="0" algn="just">
                        <a:lnSpc>
                          <a:spcPts val="1535"/>
                        </a:lnSpc>
                        <a:buClr>
                          <a:srgbClr val="000000"/>
                        </a:buClr>
                        <a:buSzPts val="1200"/>
                        <a:tabLst>
                          <a:tab pos="192405" algn="l"/>
                        </a:tabLst>
                      </a:pPr>
                      <a:r>
                        <a:rPr lang="ru-RU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7.1. Устанавливать блок дверной в качестве входного </a:t>
                      </a:r>
                      <a:r>
                        <a:rPr lang="en-US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 </a:t>
                      </a:r>
                      <a:r>
                        <a:rPr lang="ru-RU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улицы:</a:t>
                      </a:r>
                      <a:endParaRPr lang="ru-RU" sz="1300" u="none" strike="noStrike" spc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indent="-317500" algn="just">
                        <a:lnSpc>
                          <a:spcPts val="1535"/>
                        </a:lnSpc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 без оборудованного козырька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лубиной не менее 1.2 метра (размер по ширине должен превышать ширину двери на 20-25 см с каждой стороны)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исключающего попадание осадков и длительного воздействия прямых солнечных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лучей на порошковое покрытие или наружную декоративную панель;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без оборудования холодного, вентилируемого тамбура с внутренней стороны глубиной не менее одного метра, с целью исключения возможности возникновения конденсата или инея в холодное время года (относительная влажность в тамбуре не должна превышать 40%);</a:t>
                      </a:r>
                    </a:p>
                    <a:p>
                      <a:pPr marL="285750" lvl="0" indent="-285750" algn="just">
                        <a:buFontTx/>
                        <a:buChar char="-"/>
                      </a:pPr>
                      <a:r>
                        <a:rPr lang="en-US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наружной декоративной панелью без специальной обработки или атмосферостойкого покрытия.</a:t>
                      </a:r>
                    </a:p>
                    <a:p>
                      <a:pPr algn="just"/>
                      <a:r>
                        <a:rPr lang="ru-RU" sz="13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без защиты от прямых солнечных лучей с целью исключения нагрева металлических декоративных элементов, находящихся внутри камеры стеклопакета (декоративные решетки, лазерные резки, ковки), что может привести к нагреву воздуха внутри камеры, в результате чего происходит нарушение герметичности стеклопакета и дальнейшего запотевания. 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3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Примечание: появление на различных частях и механизмах двери конденсата или инея в холодное время не является бракованным признаком. Необходимо учитывать конструкцию жилого помещения (толщину стен, материала, из которого изготовлены стены и т.д.)</a:t>
                      </a:r>
                    </a:p>
                    <a:p>
                      <a:pPr algn="just"/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 В случае нарушения условий эксплуатации металлических дверей (в качестве входных с улицы или на первых этажах, в неотапливаемых подъездах, в новостройках) возможны: деформация отделочных материалов, коррозия металлических элементов дверного полотна, коробки и фурнитуры. За указанные дефекты Изготовитель ответственности не несет.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 Для установки на улицу разрешаются (при соблюдении условий в п.6):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двери с порошковой покраской типа «крокодил», «шёлк», «бархат»;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двери с терморазрывом;</a:t>
                      </a:r>
                    </a:p>
                    <a:p>
                      <a:pPr marL="0" lvl="0" indent="0" algn="just">
                        <a:buFontTx/>
                        <a:buNone/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двери с атмосферостойкими покрытиями.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 Закрывать блок дверной при выдвинутых ригелях замка(</a:t>
                      </a:r>
                      <a:r>
                        <a:rPr lang="ru-RU" sz="13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ов</a:t>
                      </a: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и/или задвижки.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 Самостоятельно разбирать, ремонтировать, смазывать замок(и).</a:t>
                      </a:r>
                    </a:p>
                    <a:p>
                      <a:pPr lvl="0" algn="just">
                        <a:lnSpc>
                          <a:spcPts val="1560"/>
                        </a:lnSpc>
                        <a:buClr>
                          <a:srgbClr val="000000"/>
                        </a:buClr>
                        <a:buSzPts val="1200"/>
                        <a:tabLst>
                          <a:tab pos="323850" algn="l"/>
                        </a:tabLst>
                      </a:pPr>
                      <a:r>
                        <a:rPr lang="ru-RU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7.5 Подвергать полотно блока дверного механическим нагрузкам. Открывать или закрывать блок дверной, используя механические рычаги.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ts val="15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Tx/>
                        <a:buNone/>
                        <a:tabLst>
                          <a:tab pos="323850" algn="l"/>
                        </a:tabLst>
                        <a:defRPr/>
                      </a:pPr>
                      <a:r>
                        <a:rPr lang="ru-RU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7.6 Подвергать порошковое полимерное покрытие и поверхность декоративной панели намоканию, воздействию абразивными средствами, химическими веществами, острыми предметами, механическим повреждениям.</a:t>
                      </a:r>
                      <a:endParaRPr lang="ru-RU" sz="1300" u="none" strike="noStrike" spc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just">
                        <a:lnSpc>
                          <a:spcPts val="1560"/>
                        </a:lnSpc>
                        <a:buClr>
                          <a:srgbClr val="000000"/>
                        </a:buClr>
                        <a:buSzPts val="1200"/>
                        <a:tabLst>
                          <a:tab pos="323850" algn="l"/>
                        </a:tabLst>
                      </a:pPr>
                      <a:endParaRPr lang="ru-RU" sz="1300" u="none" strike="noStrike" spc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just"/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30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3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3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3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715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34570" y="1345412"/>
            <a:ext cx="3429000" cy="1190454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13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sz="1300" u="none" strike="noStrike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ru-RU" sz="13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lvl="0">
              <a:lnSpc>
                <a:spcPts val="156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tabLst>
                <a:tab pos="201930" algn="l"/>
              </a:tabLst>
            </a:pPr>
            <a:endParaRPr lang="ru-RU" sz="1300" dirty="0">
              <a:solidFill>
                <a:schemeClr val="dk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19117D-CFAC-4411-87CA-744809347BCE}"/>
              </a:ext>
            </a:extLst>
          </p:cNvPr>
          <p:cNvSpPr txBox="1"/>
          <p:nvPr/>
        </p:nvSpPr>
        <p:spPr>
          <a:xfrm>
            <a:off x="476250" y="433136"/>
            <a:ext cx="5984603" cy="827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7.7 При использовании цилиндра c перфорированным ключом запрещается вытаскивать ключ из цилиндра в вертикальном положении.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/>
              <a:t>8. Требования по защите блока дверного стального во время проведения ремонтных работ</a:t>
            </a:r>
          </a:p>
          <a:p>
            <a:pPr algn="just"/>
            <a:r>
              <a:rPr lang="ru-RU" sz="1400" dirty="0"/>
              <a:t>8.1 Дверное полотно должно быть защищено материалом, исключающим попадание на полотно</a:t>
            </a:r>
          </a:p>
          <a:p>
            <a:pPr algn="just"/>
            <a:r>
              <a:rPr lang="ru-RU" sz="1400" dirty="0"/>
              <a:t>и декоративную панель влаги, пыли, строительного материала. Полотно закрывают c обеих сторон, соединяя материал скотчем, исключая его попадание на открытые поверхности дверного полотна и декоративной панели, для ригелей замка(</a:t>
            </a:r>
            <a:r>
              <a:rPr lang="ru-RU" sz="1400" dirty="0" err="1"/>
              <a:t>ов</a:t>
            </a:r>
            <a:r>
              <a:rPr lang="ru-RU" sz="1400" dirty="0"/>
              <a:t>) и вертикального привода прорезают отверстия.</a:t>
            </a:r>
          </a:p>
          <a:p>
            <a:pPr algn="just"/>
            <a:r>
              <a:rPr lang="ru-RU" sz="1400" dirty="0"/>
              <a:t>8.2 Не допускать попадания посторонних предметов, строительного мусора в замочные скважины.</a:t>
            </a:r>
          </a:p>
          <a:p>
            <a:pPr algn="just"/>
            <a:r>
              <a:rPr lang="ru-RU" sz="1400" dirty="0"/>
              <a:t>Примечание: в качестве защитного материала рекомендуется выбирать «дышащие» материалы, не допускающие возникновения «парникового эффекта».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/>
              <a:t>9. Требования по уходу</a:t>
            </a:r>
          </a:p>
          <a:p>
            <a:pPr algn="just"/>
            <a:r>
              <a:rPr lang="ru-RU" sz="1400" dirty="0"/>
              <a:t>9.1. По мере необходимости протирать полимерные поверхности полотна и дверной коробки мягкой тканью, смоченной в теплом мыльном растворе. Если температура воздуха внутри помещения менее +5°C, применять воду нельзя.</a:t>
            </a:r>
          </a:p>
          <a:p>
            <a:pPr algn="just"/>
            <a:r>
              <a:rPr lang="ru-RU" sz="1400" dirty="0"/>
              <a:t>9.2 Всю фурнитуру протирать только мягкими, сухими тканями (во избежание потускнения, изменения вида, отшелушивания покрытия).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/>
              <a:t>10. Гарантийные обязательства</a:t>
            </a:r>
          </a:p>
          <a:p>
            <a:pPr algn="just"/>
            <a:r>
              <a:rPr lang="ru-RU" sz="1400" dirty="0"/>
              <a:t>10.1 Гарантийный срок - 12 месяцев со дня отгрузки заказчику.</a:t>
            </a:r>
          </a:p>
          <a:p>
            <a:pPr algn="just"/>
            <a:r>
              <a:rPr lang="ru-RU" sz="1400" dirty="0"/>
              <a:t>10.2 Гарантийный срок эксплуатации сувальдных механизмов и фурнитуры – 6 месяцев со дня отгрузки заказчику.</a:t>
            </a:r>
          </a:p>
          <a:p>
            <a:pPr algn="just"/>
            <a:r>
              <a:rPr lang="ru-RU" sz="1400" dirty="0"/>
              <a:t>10.3 Гарантийный срок эксплуатации </a:t>
            </a:r>
            <a:r>
              <a:rPr lang="ru-RU" sz="1400"/>
              <a:t>цилиндровых механизмов </a:t>
            </a:r>
            <a:r>
              <a:rPr lang="ru-RU" sz="1400" dirty="0"/>
              <a:t>- </a:t>
            </a:r>
            <a:r>
              <a:rPr lang="ru-RU" sz="1400"/>
              <a:t>3 месяца </a:t>
            </a:r>
            <a:r>
              <a:rPr lang="ru-RU" sz="1400" dirty="0"/>
              <a:t>со дня отгрузки заказчику.</a:t>
            </a:r>
          </a:p>
          <a:p>
            <a:pPr algn="just"/>
            <a:r>
              <a:rPr lang="ru-RU" sz="1400" dirty="0"/>
              <a:t>10.4 Срок службы изделия внутри помещения - 10 лет.</a:t>
            </a:r>
          </a:p>
          <a:p>
            <a:pPr algn="just"/>
            <a:r>
              <a:rPr lang="ru-RU" sz="1400" dirty="0"/>
              <a:t>10.5 Гарантия не распространяется на замки и фурнитуру заказчика.</a:t>
            </a:r>
          </a:p>
          <a:p>
            <a:pPr algn="just"/>
            <a:r>
              <a:rPr lang="ru-RU" sz="1400" dirty="0"/>
              <a:t>10.6 Гарантийному ремонту не подлежат:</a:t>
            </a:r>
          </a:p>
          <a:p>
            <a:pPr algn="just"/>
            <a:r>
              <a:rPr lang="ru-RU" sz="1400" dirty="0"/>
              <a:t>-   изделия после взлома;</a:t>
            </a:r>
          </a:p>
          <a:p>
            <a:pPr algn="just"/>
            <a:r>
              <a:rPr lang="ru-RU" sz="1400" dirty="0"/>
              <a:t>- изделия с дефектами, вызванными в следствии нарушения условий эксплуатации, инструкции по монтажу;</a:t>
            </a:r>
          </a:p>
        </p:txBody>
      </p:sp>
    </p:spTree>
    <p:extLst>
      <p:ext uri="{BB962C8B-B14F-4D97-AF65-F5344CB8AC3E}">
        <p14:creationId xmlns:p14="http://schemas.microsoft.com/office/powerpoint/2010/main" val="199537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1D48F6-E7DF-4B4F-ADC2-C671EA9EB31B}"/>
              </a:ext>
            </a:extLst>
          </p:cNvPr>
          <p:cNvSpPr txBox="1"/>
          <p:nvPr/>
        </p:nvSpPr>
        <p:spPr>
          <a:xfrm>
            <a:off x="457200" y="433136"/>
            <a:ext cx="6003653" cy="8063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- изделия с признаками самостоятельного ремонта, в том числе самостоятельного разбора запирающих устройств.</a:t>
            </a:r>
          </a:p>
          <a:p>
            <a:pPr algn="just"/>
            <a:r>
              <a:rPr lang="ru-RU" sz="1400" dirty="0"/>
              <a:t>-  гарантия не распространяется на замки и фурнитуру заказчика.</a:t>
            </a:r>
          </a:p>
          <a:p>
            <a:pPr algn="just"/>
            <a:r>
              <a:rPr lang="ru-RU" sz="1400" dirty="0"/>
              <a:t>10.6 Завод-изготовитель гарантирует функционирование блока дверного при условии выполнения правил по монтажу и эксплуатации блока дверного стального.</a:t>
            </a:r>
          </a:p>
          <a:p>
            <a:pPr algn="just"/>
            <a:r>
              <a:rPr lang="ru-RU" sz="1400" dirty="0"/>
              <a:t>10.7 Гарантия не распространяется: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нарушении Требований настоящего Паспорта;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несоблюдении Инструкции по эксплуатации;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внесении Покупателем технических изменений в конструкцию блока дверного;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 механические повреждения блока дверного, замков и комплектующих по вине Покупателя;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самостоятельной замене цилиндрового механизма;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самостоятельной перекодировке замка или цилиндрового механизма;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 повреждения, возникшие по вине 3-х лиц;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 дефекты, вызванные форс-мажорными обстоятельствами.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10.8 В случае самостоятельного монтажа блока дверного Покупателем, претензии принимаются только на скрытые дефекты, обнаруженные в течение гарантийного срока.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10.9 Для получения гарантийного обслуживания необходимо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наличие Паспорта блока дверного стального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наличие кассового (товарного) чека (или заменяющего его документа об оплате).</a:t>
            </a:r>
          </a:p>
          <a:p>
            <a:pPr marL="285750" indent="-285750" algn="just">
              <a:buFontTx/>
              <a:buChar char="-"/>
            </a:pPr>
            <a:endParaRPr lang="ru-RU" sz="1400" dirty="0"/>
          </a:p>
          <a:p>
            <a:pPr algn="just"/>
            <a:r>
              <a:rPr lang="ru-RU" sz="1400" b="1" dirty="0"/>
              <a:t>11. Свидетельство о приемке</a:t>
            </a:r>
          </a:p>
          <a:p>
            <a:pPr algn="just"/>
            <a:r>
              <a:rPr lang="ru-RU" sz="1400" dirty="0"/>
              <a:t>Блок дверной стальной соответствует технической документации ГОСТ 31173-2016, признан годным к эксплуатации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/>
              <a:t>ООО «АТЕЛЬЕ СТАЛЬНЫХ ДВЕРЕЙ»</a:t>
            </a:r>
          </a:p>
          <a:p>
            <a:pPr algn="just"/>
            <a:r>
              <a:rPr lang="ru-RU" sz="1400" dirty="0"/>
              <a:t>www.as-doors</a:t>
            </a:r>
          </a:p>
          <a:p>
            <a:pPr algn="just"/>
            <a:r>
              <a:rPr lang="ru-RU" sz="1400" dirty="0"/>
              <a:t>E-mail: asd-doors@mail.ru</a:t>
            </a:r>
          </a:p>
          <a:p>
            <a:pPr algn="just"/>
            <a:r>
              <a:rPr lang="ru-RU" sz="1400" dirty="0"/>
              <a:t>Тел: + 7 (906) 073-13-44; + 7 (499) 411-16-17</a:t>
            </a:r>
          </a:p>
          <a:p>
            <a:pPr algn="just"/>
            <a:r>
              <a:rPr lang="ru-RU" sz="1400" dirty="0"/>
              <a:t>Адрес: Московская область, Люберецкий район, Новорязанское шоссе 25 км, Строймаркет на Рязанке,  п-н 8Б,9Б,56А,57А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CAA88BC-7D3E-49CA-811F-CFA364A93BF3}"/>
              </a:ext>
            </a:extLst>
          </p:cNvPr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0B82843-5140-4B5E-8674-AE30A1DB5781}"/>
              </a:ext>
            </a:extLst>
          </p:cNvPr>
          <p:cNvSpPr txBox="1"/>
          <p:nvPr/>
        </p:nvSpPr>
        <p:spPr>
          <a:xfrm>
            <a:off x="6159167" y="852701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7978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7331" y="324923"/>
            <a:ext cx="263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ГАРАНТИЙНЫЙ ТАЛОН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0925" y="725030"/>
          <a:ext cx="6305005" cy="337670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8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6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023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Модель двери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4176">
                <a:tc gridSpan="4"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__контурная ДСН К__Н 2050х_________ ГОСТ 31173-2003 масса дверного блока ____ кг.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__контурная ДСН К__Н 2050х_________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ru-RU" sz="900" u="none" strike="noStrike" dirty="0">
                          <a:effectLst/>
                        </a:rPr>
                        <a:t>    ТУ 5361-002-31173-2015. Масса дверного блока ____ кг. Допуск на массу +/- 10%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230">
                <a:tc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Серийный номер: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230">
                <a:tc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Дата изготовления: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</a:rPr>
                        <a:t>Подпись ОТК: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Дата продажи: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</a:rPr>
                        <a:t>Подпись продавца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20">
                <a:tc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Дата установки: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</a:rPr>
                        <a:t>Подпись установщика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983">
                <a:tc gridSpan="4"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Проверил работоспособность изделия и комплектацию товара. Претензий к внешнему виду не имею. Комплект ключей получил. С условиями гарантийных обязательств и правилами эксплуатации ознакомлен.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826">
                <a:tc gridSpan="2"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Подпись покупателя: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3717">
                <a:tc gridSpan="2"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Телефон сервисного центра: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5988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1868</TotalTime>
  <Words>2477</Words>
  <Application>Microsoft Office PowerPoint</Application>
  <PresentationFormat>Экран (4:3)</PresentationFormat>
  <Paragraphs>229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Century Gothic</vt:lpstr>
      <vt:lpstr>liberation_sansregular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Мария Киреенкова</cp:lastModifiedBy>
  <cp:revision>279</cp:revision>
  <dcterms:created xsi:type="dcterms:W3CDTF">2017-10-25T07:12:27Z</dcterms:created>
  <dcterms:modified xsi:type="dcterms:W3CDTF">2026-07-28T14:51:49Z</dcterms:modified>
</cp:coreProperties>
</file>